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506" r:id="rId2"/>
    <p:sldId id="516" r:id="rId3"/>
    <p:sldId id="512" r:id="rId4"/>
    <p:sldId id="529" r:id="rId5"/>
    <p:sldId id="519" r:id="rId6"/>
    <p:sldId id="531" r:id="rId7"/>
    <p:sldId id="534" r:id="rId8"/>
    <p:sldId id="518" r:id="rId9"/>
    <p:sldId id="526" r:id="rId10"/>
    <p:sldId id="532" r:id="rId11"/>
    <p:sldId id="520" r:id="rId12"/>
    <p:sldId id="533" r:id="rId13"/>
    <p:sldId id="530" r:id="rId14"/>
    <p:sldId id="521" r:id="rId15"/>
    <p:sldId id="525" r:id="rId16"/>
    <p:sldId id="527" r:id="rId17"/>
    <p:sldId id="528" r:id="rId18"/>
    <p:sldId id="535" r:id="rId19"/>
    <p:sldId id="536" r:id="rId20"/>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E0FB9DC-CC03-4204-8ECD-1622F9577FCE}">
          <p14:sldIdLst/>
        </p14:section>
        <p14:section name="Untitled Section" id="{9444F831-2507-4076-ABB1-90855C0607AB}">
          <p14:sldIdLst>
            <p14:sldId id="506"/>
            <p14:sldId id="516"/>
            <p14:sldId id="512"/>
            <p14:sldId id="529"/>
            <p14:sldId id="519"/>
            <p14:sldId id="531"/>
            <p14:sldId id="534"/>
            <p14:sldId id="518"/>
            <p14:sldId id="526"/>
            <p14:sldId id="532"/>
            <p14:sldId id="520"/>
            <p14:sldId id="533"/>
            <p14:sldId id="530"/>
            <p14:sldId id="521"/>
            <p14:sldId id="525"/>
            <p14:sldId id="527"/>
            <p14:sldId id="528"/>
            <p14:sldId id="535"/>
            <p14:sldId id="536"/>
          </p14:sldIdLst>
        </p14:section>
        <p14:section name="Untitled Section" id="{B1D8C17F-D595-4D51-9DD7-90F9C7CB007A}">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96D1EE"/>
    <a:srgbClr val="87CA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06" autoAdjust="0"/>
  </p:normalViewPr>
  <p:slideViewPr>
    <p:cSldViewPr showGuides="1">
      <p:cViewPr>
        <p:scale>
          <a:sx n="78" d="100"/>
          <a:sy n="78" d="100"/>
        </p:scale>
        <p:origin x="-4080" y="-1776"/>
      </p:cViewPr>
      <p:guideLst>
        <p:guide orient="horz" pos="4080"/>
        <p:guide pos="5376"/>
      </p:guideLst>
    </p:cSldViewPr>
  </p:slideViewPr>
  <p:notesTextViewPr>
    <p:cViewPr>
      <p:scale>
        <a:sx n="1" d="1"/>
        <a:sy n="1" d="1"/>
      </p:scale>
      <p:origin x="0" y="0"/>
    </p:cViewPr>
  </p:notesTextViewPr>
  <p:sorterViewPr>
    <p:cViewPr>
      <p:scale>
        <a:sx n="100" d="100"/>
        <a:sy n="100" d="100"/>
      </p:scale>
      <p:origin x="0" y="9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FD9347-AE63-3647-A4D3-C171A2FC8212}" type="datetimeFigureOut">
              <a:rPr lang="en-US" smtClean="0"/>
              <a:t>12/22/13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6F2AC6-11AA-8948-8531-D688F48E6E7D}" type="slidenum">
              <a:rPr lang="en-US" smtClean="0"/>
              <a:t>‹#›</a:t>
            </a:fld>
            <a:endParaRPr lang="en-US"/>
          </a:p>
        </p:txBody>
      </p:sp>
    </p:spTree>
    <p:extLst>
      <p:ext uri="{BB962C8B-B14F-4D97-AF65-F5344CB8AC3E}">
        <p14:creationId xmlns:p14="http://schemas.microsoft.com/office/powerpoint/2010/main" val="3834323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4CD83D-35B9-4E6F-B6D8-8AE747D52EAE}" type="datetimeFigureOut">
              <a:rPr lang="en-US" smtClean="0"/>
              <a:t>12/22/13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00DC3D-331D-48B2-8C23-FDA8CCE8A295}" type="slidenum">
              <a:rPr lang="en-US" smtClean="0"/>
              <a:t>‹#›</a:t>
            </a:fld>
            <a:endParaRPr lang="en-US" dirty="0"/>
          </a:p>
        </p:txBody>
      </p:sp>
    </p:spTree>
    <p:extLst>
      <p:ext uri="{BB962C8B-B14F-4D97-AF65-F5344CB8AC3E}">
        <p14:creationId xmlns:p14="http://schemas.microsoft.com/office/powerpoint/2010/main" val="1582096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2</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11</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12</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13</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14</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15</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16</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17</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18</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19</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3</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4</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5</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6</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7</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8</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9</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10</a:t>
            </a:fld>
            <a:endParaRPr lang="en-US" dirty="0"/>
          </a:p>
        </p:txBody>
      </p:sp>
    </p:spTree>
    <p:extLst>
      <p:ext uri="{BB962C8B-B14F-4D97-AF65-F5344CB8AC3E}">
        <p14:creationId xmlns:p14="http://schemas.microsoft.com/office/powerpoint/2010/main" val="1057318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252610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331106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384145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8260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403665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3485118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206169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264870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373106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1181658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A5CAC-2D66-41F5-B0B6-04657F0DD502}" type="datetimeFigureOut">
              <a:rPr lang="en-US" smtClean="0"/>
              <a:t>12/22/13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CC1926-D452-474D-8087-3A41CC95EDAD}" type="slidenum">
              <a:rPr lang="en-US" smtClean="0"/>
              <a:t>‹#›</a:t>
            </a:fld>
            <a:endParaRPr lang="en-US" dirty="0"/>
          </a:p>
        </p:txBody>
      </p:sp>
    </p:spTree>
    <p:extLst>
      <p:ext uri="{BB962C8B-B14F-4D97-AF65-F5344CB8AC3E}">
        <p14:creationId xmlns:p14="http://schemas.microsoft.com/office/powerpoint/2010/main" val="6715537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A5CAC-2D66-41F5-B0B6-04657F0DD502}" type="datetimeFigureOut">
              <a:rPr lang="en-US" smtClean="0"/>
              <a:t>12/22/13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C1926-D452-474D-8087-3A41CC95EDAD}" type="slidenum">
              <a:rPr lang="en-US" smtClean="0"/>
              <a:t>‹#›</a:t>
            </a:fld>
            <a:endParaRPr lang="en-US" dirty="0"/>
          </a:p>
        </p:txBody>
      </p:sp>
    </p:spTree>
    <p:extLst>
      <p:ext uri="{BB962C8B-B14F-4D97-AF65-F5344CB8AC3E}">
        <p14:creationId xmlns:p14="http://schemas.microsoft.com/office/powerpoint/2010/main" val="4011473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5QnqMBN9BnYbMM&amp;tbnid=UA20MvhQ74Dy7M:&amp;ved=0CAUQjRw&amp;url=http://www.elearningmag.com/clinical-research-coordinator.html&amp;ei=n_VSUZzjOsLprQHyz4DYDA&amp;bvm=bv.44342787,d.aWc&amp;psig=AFQjCNEPmkYbodeTd6Pj5SD1CR0LLJFGAw&amp;ust=1364477687578736" TargetMode="External"/><Relationship Id="rId4" Type="http://schemas.openxmlformats.org/officeDocument/2006/relationships/image" Target="../media/image3.jpeg"/><Relationship Id="rId5"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6" Type="http://schemas.openxmlformats.org/officeDocument/2006/relationships/image" Target="../media/image1.jpeg"/><Relationship Id="rId7"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6" Type="http://schemas.openxmlformats.org/officeDocument/2006/relationships/hyperlink" Target="http://www.google.com/url?sa=i&amp;rct=j&amp;q=ulp+louisville&amp;source=images&amp;cd=&amp;cad=rja&amp;docid=rIHLH0hLnMKyFM&amp;tbnid=37GqtqaBnaZPIM:&amp;ved=0CAUQjRw&amp;url=http://louisville.edu/medschool/medicine/doctors/ulplogo.jpg/view&amp;ei=EjnkUfTiL_TF4AOjj4HADQ&amp;bvm=bv.48705608,d.dmg&amp;psig=AFQjCNGHptFjm6zsFhS_sK6hFa3bVIVpZQ&amp;ust=1373997598923987" TargetMode="External"/><Relationship Id="rId7" Type="http://schemas.openxmlformats.org/officeDocument/2006/relationships/image" Target="../media/image4.jpeg"/><Relationship Id="rId8" Type="http://schemas.openxmlformats.org/officeDocument/2006/relationships/hyperlink" Target="http://louisville.edu/medschool/" TargetMode="External"/><Relationship Id="rId9" Type="http://schemas.openxmlformats.org/officeDocument/2006/relationships/image" Target="../media/image5.png"/><Relationship Id="rId10"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6"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3429000" cy="68580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2" name="rg_hi" descr="Description: http://t1.gstatic.com/images?q=tbn:ANd9GcR80NzUUOVjETFym0UB5TJl_6YetKr3ij6xPWktyEpcDkLpsuXJ">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1219200"/>
            <a:ext cx="774700" cy="8128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5718175" y="1374120"/>
            <a:ext cx="1457325" cy="657880"/>
            <a:chOff x="1295400" y="2362200"/>
            <a:chExt cx="4191000" cy="1524000"/>
          </a:xfrm>
        </p:grpSpPr>
        <p:pic>
          <p:nvPicPr>
            <p:cNvPr id="11" name="Picture 10" descr="School of Dentistry"/>
            <p:cNvPicPr>
              <a:picLocks noChangeAspect="1" noChangeArrowheads="1"/>
            </p:cNvPicPr>
            <p:nvPr/>
          </p:nvPicPr>
          <p:blipFill>
            <a:blip r:embed="rId4"/>
            <a:srcRect/>
            <a:stretch>
              <a:fillRect/>
            </a:stretch>
          </p:blipFill>
          <p:spPr bwMode="auto">
            <a:xfrm>
              <a:off x="1600200" y="2362200"/>
              <a:ext cx="3810000" cy="1476375"/>
            </a:xfrm>
            <a:prstGeom prst="rect">
              <a:avLst/>
            </a:prstGeom>
            <a:noFill/>
          </p:spPr>
        </p:pic>
        <p:sp>
          <p:nvSpPr>
            <p:cNvPr id="12" name="Rectangle 11"/>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6" name="Rectangle 5"/>
          <p:cNvSpPr/>
          <p:nvPr/>
        </p:nvSpPr>
        <p:spPr>
          <a:xfrm>
            <a:off x="3535363" y="3048000"/>
            <a:ext cx="5608637" cy="1938992"/>
          </a:xfrm>
          <a:prstGeom prst="rect">
            <a:avLst/>
          </a:prstGeom>
        </p:spPr>
        <p:txBody>
          <a:bodyPr wrap="square">
            <a:spAutoFit/>
          </a:bodyPr>
          <a:lstStyle/>
          <a:p>
            <a:pPr algn="ctr"/>
            <a:r>
              <a:rPr lang="en-US" sz="2000" b="1" dirty="0" smtClean="0">
                <a:solidFill>
                  <a:srgbClr val="990000"/>
                </a:solidFill>
              </a:rPr>
              <a:t>University of Louisville School of Medicine</a:t>
            </a:r>
          </a:p>
          <a:p>
            <a:pPr algn="ctr"/>
            <a:r>
              <a:rPr lang="en-US" sz="2000" b="1" dirty="0" smtClean="0">
                <a:solidFill>
                  <a:srgbClr val="990000"/>
                </a:solidFill>
              </a:rPr>
              <a:t>Strategic Planning Initiative</a:t>
            </a:r>
          </a:p>
          <a:p>
            <a:pPr algn="ctr"/>
            <a:endParaRPr lang="en-US" sz="2000" b="1" i="1" dirty="0">
              <a:solidFill>
                <a:srgbClr val="990000"/>
              </a:solidFill>
            </a:endParaRPr>
          </a:p>
          <a:p>
            <a:pPr algn="ctr"/>
            <a:r>
              <a:rPr lang="en-US" sz="2000" b="1" dirty="0" smtClean="0">
                <a:solidFill>
                  <a:srgbClr val="990000"/>
                </a:solidFill>
              </a:rPr>
              <a:t>Clinical Enterprise Team</a:t>
            </a:r>
          </a:p>
          <a:p>
            <a:pPr algn="ctr"/>
            <a:endParaRPr lang="en-US" sz="2000" b="1" i="1" dirty="0">
              <a:solidFill>
                <a:srgbClr val="990000"/>
              </a:solidFill>
            </a:endParaRPr>
          </a:p>
          <a:p>
            <a:pPr algn="ctr"/>
            <a:r>
              <a:rPr lang="en-US" sz="2000" b="1" i="1" dirty="0" smtClean="0">
                <a:solidFill>
                  <a:srgbClr val="990000"/>
                </a:solidFill>
              </a:rPr>
              <a:t>Draft Findings and Recommendations</a:t>
            </a:r>
          </a:p>
        </p:txBody>
      </p:sp>
    </p:spTree>
    <p:extLst>
      <p:ext uri="{BB962C8B-B14F-4D97-AF65-F5344CB8AC3E}">
        <p14:creationId xmlns:p14="http://schemas.microsoft.com/office/powerpoint/2010/main" val="17282483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648200"/>
          </a:xfrm>
        </p:spPr>
        <p:txBody>
          <a:bodyPr>
            <a:noAutofit/>
          </a:bodyPr>
          <a:lstStyle/>
          <a:p>
            <a:pPr>
              <a:lnSpc>
                <a:spcPct val="113000"/>
              </a:lnSpc>
              <a:spcBef>
                <a:spcPts val="600"/>
              </a:spcBef>
              <a:spcAft>
                <a:spcPts val="600"/>
              </a:spcAft>
            </a:pPr>
            <a:r>
              <a:rPr lang="en-US" sz="1600" dirty="0" smtClean="0"/>
              <a:t>This failure to refer to other UofL physicians stems from a host of reasons, including (con’t):</a:t>
            </a:r>
          </a:p>
          <a:p>
            <a:pPr lvl="1">
              <a:lnSpc>
                <a:spcPct val="113000"/>
              </a:lnSpc>
              <a:spcBef>
                <a:spcPts val="600"/>
              </a:spcBef>
              <a:spcAft>
                <a:spcPts val="600"/>
              </a:spcAft>
            </a:pPr>
            <a:r>
              <a:rPr lang="en-US" sz="1600" dirty="0" smtClean="0"/>
              <a:t>Traditional and culturally ingrained physician referral patterns that do not include consideration (at least in the first instance) of UofL physicians;</a:t>
            </a:r>
          </a:p>
          <a:p>
            <a:pPr lvl="2">
              <a:lnSpc>
                <a:spcPct val="113000"/>
              </a:lnSpc>
              <a:spcBef>
                <a:spcPts val="600"/>
              </a:spcBef>
              <a:spcAft>
                <a:spcPts val="600"/>
              </a:spcAft>
            </a:pPr>
            <a:r>
              <a:rPr lang="en-US" sz="1600" dirty="0" smtClean="0"/>
              <a:t>For example, the bulk </a:t>
            </a:r>
            <a:r>
              <a:rPr lang="en-US" sz="1600" dirty="0"/>
              <a:t>of primary care physicians in </a:t>
            </a:r>
            <a:r>
              <a:rPr lang="en-US" sz="1600" dirty="0" smtClean="0"/>
              <a:t>the Louisville </a:t>
            </a:r>
            <a:r>
              <a:rPr lang="en-US" sz="1600" dirty="0"/>
              <a:t>area are employed </a:t>
            </a:r>
            <a:r>
              <a:rPr lang="en-US" sz="1600" dirty="0" smtClean="0"/>
              <a:t>by (and </a:t>
            </a:r>
            <a:r>
              <a:rPr lang="en-US" sz="1600" dirty="0"/>
              <a:t>many specialists supported </a:t>
            </a:r>
            <a:r>
              <a:rPr lang="en-US" sz="1600" dirty="0" smtClean="0"/>
              <a:t>by) </a:t>
            </a:r>
            <a:r>
              <a:rPr lang="en-US" sz="1600" dirty="0"/>
              <a:t>competing networks, with loyalties running with </a:t>
            </a:r>
            <a:r>
              <a:rPr lang="en-US" sz="1600" dirty="0" smtClean="0"/>
              <a:t>funding sources, </a:t>
            </a:r>
            <a:r>
              <a:rPr lang="en-US" sz="1600" dirty="0"/>
              <a:t>instead </a:t>
            </a:r>
            <a:r>
              <a:rPr lang="en-US" sz="1600" dirty="0" smtClean="0"/>
              <a:t>of with the </a:t>
            </a:r>
            <a:r>
              <a:rPr lang="en-US" sz="1600" dirty="0"/>
              <a:t>institution</a:t>
            </a:r>
            <a:r>
              <a:rPr lang="en-US" sz="1600" dirty="0" smtClean="0"/>
              <a:t>.</a:t>
            </a:r>
            <a:endParaRPr lang="en-US" sz="1200" dirty="0"/>
          </a:p>
          <a:p>
            <a:pPr lvl="2">
              <a:lnSpc>
                <a:spcPct val="113000"/>
              </a:lnSpc>
              <a:spcBef>
                <a:spcPts val="600"/>
              </a:spcBef>
              <a:spcAft>
                <a:spcPts val="600"/>
              </a:spcAft>
            </a:pPr>
            <a:r>
              <a:rPr lang="en-US" sz="1600" dirty="0" smtClean="0"/>
              <a:t>The committee recognizes that some of these patterns are changing, but progress has been slow.</a:t>
            </a:r>
          </a:p>
          <a:p>
            <a:pPr lvl="1">
              <a:lnSpc>
                <a:spcPct val="113000"/>
              </a:lnSpc>
              <a:spcBef>
                <a:spcPts val="600"/>
              </a:spcBef>
              <a:spcAft>
                <a:spcPts val="600"/>
              </a:spcAft>
            </a:pPr>
            <a:r>
              <a:rPr lang="en-US" sz="1600" dirty="0" smtClean="0"/>
              <a:t>Barriers to communication, including inadequate contact information available from the University of Louisville Hospital telephone operators</a:t>
            </a:r>
            <a:r>
              <a:rPr lang="en-US" sz="1600" dirty="0"/>
              <a:t> </a:t>
            </a:r>
            <a:r>
              <a:rPr lang="en-US" sz="1600" dirty="0" smtClean="0"/>
              <a:t>and the lack of updated / appropriate contact information in the physician directory (such as current e-mails and cell phone numbers).</a:t>
            </a:r>
          </a:p>
          <a:p>
            <a:pPr lvl="1">
              <a:lnSpc>
                <a:spcPct val="113000"/>
              </a:lnSpc>
              <a:spcBef>
                <a:spcPts val="0"/>
              </a:spcBef>
            </a:pPr>
            <a:endParaRPr lang="en-US" sz="1600" dirty="0"/>
          </a:p>
          <a:p>
            <a:pPr lvl="0">
              <a:lnSpc>
                <a:spcPct val="113000"/>
              </a:lnSpc>
              <a:spcBef>
                <a:spcPts val="0"/>
              </a:spcBef>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Referral of Patients within Network of University of Louisville Physicians (con’t)</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316699442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400"/>
              </a:spcBef>
              <a:spcAft>
                <a:spcPts val="400"/>
              </a:spcAft>
              <a:buFont typeface="+mj-lt"/>
              <a:buAutoNum type="arabicPeriod"/>
            </a:pPr>
            <a:r>
              <a:rPr lang="en-US" sz="1600" dirty="0" smtClean="0"/>
              <a:t>Create a referral process for each practice area or department that provides priority scheduling and timely access to other UofL physicians seeking to refer patients.</a:t>
            </a:r>
          </a:p>
          <a:p>
            <a:pPr lvl="1">
              <a:lnSpc>
                <a:spcPct val="113000"/>
              </a:lnSpc>
              <a:spcBef>
                <a:spcPts val="400"/>
              </a:spcBef>
              <a:spcAft>
                <a:spcPts val="400"/>
              </a:spcAft>
              <a:buFont typeface="+mj-lt"/>
              <a:buAutoNum type="alphaLcPeriod"/>
            </a:pPr>
            <a:r>
              <a:rPr lang="en-US" sz="1600" dirty="0" smtClean="0"/>
              <a:t>The referral process should be tailored by each practice area or group to reflect their unique workforce capabilities. </a:t>
            </a:r>
          </a:p>
          <a:p>
            <a:pPr lvl="1">
              <a:lnSpc>
                <a:spcPct val="113000"/>
              </a:lnSpc>
              <a:spcBef>
                <a:spcPts val="400"/>
              </a:spcBef>
              <a:spcAft>
                <a:spcPts val="400"/>
              </a:spcAft>
              <a:buFont typeface="+mj-lt"/>
              <a:buAutoNum type="alphaLcPeriod"/>
            </a:pPr>
            <a:r>
              <a:rPr lang="en-US" sz="1600" dirty="0" smtClean="0"/>
              <a:t>With the referral process will come an expectation of enhanced opportunities to refer patients within the UofL physician network, with metrics applicable to each specific practice area or department and incented </a:t>
            </a:r>
            <a:r>
              <a:rPr lang="en-US" sz="1600" dirty="0"/>
              <a:t>by the Dean of the School of Medicine</a:t>
            </a:r>
            <a:r>
              <a:rPr lang="en-US" sz="1600" dirty="0" smtClean="0"/>
              <a:t>.</a:t>
            </a:r>
          </a:p>
          <a:p>
            <a:pPr lvl="1">
              <a:lnSpc>
                <a:spcPct val="113000"/>
              </a:lnSpc>
              <a:spcBef>
                <a:spcPts val="400"/>
              </a:spcBef>
              <a:spcAft>
                <a:spcPts val="400"/>
              </a:spcAft>
              <a:buFont typeface="+mj-lt"/>
              <a:buAutoNum type="alphaLcPeriod"/>
            </a:pPr>
            <a:r>
              <a:rPr lang="en-US" sz="1600" dirty="0" smtClean="0"/>
              <a:t>The process should also make expedited referral appointments available to referring physicians on a 1</a:t>
            </a:r>
            <a:r>
              <a:rPr lang="en-US" sz="1600" baseline="30000" dirty="0" smtClean="0"/>
              <a:t>st</a:t>
            </a:r>
            <a:r>
              <a:rPr lang="en-US" sz="1600" dirty="0"/>
              <a:t> </a:t>
            </a:r>
            <a:r>
              <a:rPr lang="en-US" sz="1600" dirty="0" smtClean="0"/>
              <a:t>available basis, and require consults be seen within 24 hours.</a:t>
            </a:r>
            <a:endParaRPr lang="en-US" sz="1600" dirty="0"/>
          </a:p>
          <a:p>
            <a:pPr lvl="0">
              <a:lnSpc>
                <a:spcPct val="113000"/>
              </a:lnSpc>
              <a:spcBef>
                <a:spcPts val="400"/>
              </a:spcBef>
              <a:spcAft>
                <a:spcPts val="400"/>
              </a:spcAft>
              <a:buFont typeface="+mj-lt"/>
              <a:buAutoNum type="arabicPeriod"/>
            </a:pPr>
            <a:r>
              <a:rPr lang="en-US" sz="1600" dirty="0" smtClean="0"/>
              <a:t>Update the University of Louisville Physician directory, and study the most effective distribution method of the directory to all UofL physicians.</a:t>
            </a:r>
          </a:p>
          <a:p>
            <a:pPr lvl="1">
              <a:lnSpc>
                <a:spcPct val="113000"/>
              </a:lnSpc>
              <a:spcBef>
                <a:spcPts val="400"/>
              </a:spcBef>
              <a:spcAft>
                <a:spcPts val="400"/>
              </a:spcAft>
              <a:buFont typeface="+mj-lt"/>
              <a:buAutoNum type="alphaLcPeriod"/>
            </a:pPr>
            <a:r>
              <a:rPr lang="en-US" sz="1600" dirty="0" smtClean="0"/>
              <a:t>The Committee has considered making the directory available either on-line or hard copy, to list pager numbers or cell phone numbers of physicians and potentially organizing the directory by practice group rather than by physician name.</a:t>
            </a:r>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Referral of Patients within Network of University of Louisville Physicians</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spTree>
    <p:extLst>
      <p:ext uri="{BB962C8B-B14F-4D97-AF65-F5344CB8AC3E}">
        <p14:creationId xmlns:p14="http://schemas.microsoft.com/office/powerpoint/2010/main" val="329168117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300"/>
              </a:spcBef>
              <a:spcAft>
                <a:spcPts val="300"/>
              </a:spcAft>
              <a:buFont typeface="+mj-lt"/>
              <a:buAutoNum type="arabicPeriod" startAt="3"/>
            </a:pPr>
            <a:r>
              <a:rPr lang="en-US" sz="1600" dirty="0" smtClean="0"/>
              <a:t>Create and fund a centralized point of contact through ULP for UofL physicians to communicate to one another for referral purposes.</a:t>
            </a:r>
          </a:p>
          <a:p>
            <a:pPr marL="800100" lvl="1" indent="-342900">
              <a:lnSpc>
                <a:spcPct val="113000"/>
              </a:lnSpc>
              <a:spcBef>
                <a:spcPts val="300"/>
              </a:spcBef>
              <a:spcAft>
                <a:spcPts val="300"/>
              </a:spcAft>
              <a:buFont typeface="+mj-lt"/>
              <a:buAutoNum type="alphaLcPeriod"/>
            </a:pPr>
            <a:r>
              <a:rPr lang="en-US" sz="1600" dirty="0" smtClean="0"/>
              <a:t>Invest in dedicated live operators, trained in making referrals within </a:t>
            </a:r>
            <a:r>
              <a:rPr lang="en-US" sz="1600" dirty="0" err="1" smtClean="0"/>
              <a:t>UofL’s</a:t>
            </a:r>
            <a:r>
              <a:rPr lang="en-US" sz="1600" dirty="0" smtClean="0"/>
              <a:t> network.</a:t>
            </a:r>
          </a:p>
          <a:p>
            <a:pPr marL="800100" lvl="1" indent="-342900">
              <a:lnSpc>
                <a:spcPct val="113000"/>
              </a:lnSpc>
              <a:spcBef>
                <a:spcPts val="300"/>
              </a:spcBef>
              <a:spcAft>
                <a:spcPts val="300"/>
              </a:spcAft>
              <a:buFont typeface="+mj-lt"/>
              <a:buAutoNum type="alphaLcPeriod"/>
            </a:pPr>
            <a:r>
              <a:rPr lang="en-US" sz="1600" dirty="0" smtClean="0"/>
              <a:t>The existing ULP website provides physician resources that could be further developed to provide greater access to referral physicians.</a:t>
            </a:r>
          </a:p>
          <a:p>
            <a:pPr lvl="0">
              <a:lnSpc>
                <a:spcPct val="113000"/>
              </a:lnSpc>
              <a:spcBef>
                <a:spcPts val="300"/>
              </a:spcBef>
              <a:spcAft>
                <a:spcPts val="300"/>
              </a:spcAft>
              <a:buFont typeface="+mj-lt"/>
              <a:buAutoNum type="arabicPeriod" startAt="3"/>
            </a:pPr>
            <a:r>
              <a:rPr lang="en-US" sz="1600" dirty="0" smtClean="0"/>
              <a:t>Provide greater opportunities for attending physicians and specialists to meet one another and develop natural referral networks.</a:t>
            </a:r>
          </a:p>
          <a:p>
            <a:pPr lvl="0">
              <a:lnSpc>
                <a:spcPct val="113000"/>
              </a:lnSpc>
              <a:spcBef>
                <a:spcPts val="300"/>
              </a:spcBef>
              <a:spcAft>
                <a:spcPts val="300"/>
              </a:spcAft>
              <a:buFont typeface="+mj-lt"/>
              <a:buAutoNum type="arabicPeriod" startAt="3"/>
            </a:pPr>
            <a:r>
              <a:rPr lang="en-US" sz="1600" dirty="0" smtClean="0"/>
              <a:t>Explore all permissible mechanisms to encourage UofL physicians to refer patients to other </a:t>
            </a:r>
            <a:r>
              <a:rPr lang="en-US" sz="1600" dirty="0" err="1" smtClean="0"/>
              <a:t>UofL</a:t>
            </a:r>
            <a:r>
              <a:rPr lang="en-US" sz="1600" dirty="0" smtClean="0"/>
              <a:t> physicians, including incentives for an attending physician to see every hospitalized patient every day.</a:t>
            </a:r>
          </a:p>
          <a:p>
            <a:pPr lvl="0">
              <a:lnSpc>
                <a:spcPct val="113000"/>
              </a:lnSpc>
              <a:spcBef>
                <a:spcPts val="300"/>
              </a:spcBef>
              <a:spcAft>
                <a:spcPts val="300"/>
              </a:spcAft>
              <a:buFont typeface="+mj-lt"/>
              <a:buAutoNum type="arabicPeriod" startAt="3"/>
            </a:pPr>
            <a:r>
              <a:rPr lang="en-US" sz="1600" dirty="0" smtClean="0"/>
              <a:t>Develop greater capabilities for chronic disease management and preventative medicine, especially in a climate of health care reform.</a:t>
            </a:r>
          </a:p>
          <a:p>
            <a:pPr lvl="0">
              <a:lnSpc>
                <a:spcPct val="113000"/>
              </a:lnSpc>
              <a:spcBef>
                <a:spcPts val="300"/>
              </a:spcBef>
              <a:spcAft>
                <a:spcPts val="300"/>
              </a:spcAft>
              <a:buFont typeface="+mj-lt"/>
              <a:buAutoNum type="arabicPeriod" startAt="3"/>
            </a:pPr>
            <a:r>
              <a:rPr lang="en-US" sz="1600" dirty="0" smtClean="0"/>
              <a:t>Consider offering “concierge” services for executives of large, local corporations, such as YUM and UPS.</a:t>
            </a: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Referral of Patients within Network of University of Louisville Physicians</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spTree>
    <p:extLst>
      <p:ext uri="{BB962C8B-B14F-4D97-AF65-F5344CB8AC3E}">
        <p14:creationId xmlns:p14="http://schemas.microsoft.com/office/powerpoint/2010/main" val="66621913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a:lnSpc>
                <a:spcPct val="113000"/>
              </a:lnSpc>
              <a:spcBef>
                <a:spcPts val="1200"/>
              </a:spcBef>
              <a:spcAft>
                <a:spcPts val="1200"/>
              </a:spcAft>
            </a:pPr>
            <a:r>
              <a:rPr lang="en-US" sz="1600" dirty="0" smtClean="0"/>
              <a:t>A </a:t>
            </a:r>
            <a:r>
              <a:rPr lang="en-US" sz="1600" dirty="0"/>
              <a:t>desperate need exits within both the Commonwealth of Kentucky and nationally to develop the primary care workforce</a:t>
            </a:r>
            <a:r>
              <a:rPr lang="en-US" sz="1600" dirty="0" smtClean="0"/>
              <a:t>.</a:t>
            </a:r>
          </a:p>
          <a:p>
            <a:pPr lvl="1">
              <a:lnSpc>
                <a:spcPct val="113000"/>
              </a:lnSpc>
              <a:spcBef>
                <a:spcPts val="1200"/>
              </a:spcBef>
              <a:spcAft>
                <a:spcPts val="1200"/>
              </a:spcAft>
            </a:pPr>
            <a:r>
              <a:rPr lang="en-US" sz="1600" dirty="0" smtClean="0"/>
              <a:t>One of the causes for this shortfall among primary care physicians is the impact of medical school student debt and the choices new physicians must make to retire this debt.</a:t>
            </a:r>
          </a:p>
          <a:p>
            <a:pPr lvl="1">
              <a:lnSpc>
                <a:spcPct val="113000"/>
              </a:lnSpc>
              <a:spcBef>
                <a:spcPts val="1200"/>
              </a:spcBef>
              <a:spcAft>
                <a:spcPts val="1200"/>
              </a:spcAft>
            </a:pPr>
            <a:r>
              <a:rPr lang="en-US" sz="1600" dirty="0" smtClean="0"/>
              <a:t>Another cause of the primary care physician shortfall is the misperception that an investment in the primary care work force does not produce downstream revenues.</a:t>
            </a:r>
          </a:p>
          <a:p>
            <a:pPr lvl="1">
              <a:lnSpc>
                <a:spcPct val="113000"/>
              </a:lnSpc>
              <a:spcBef>
                <a:spcPts val="1200"/>
              </a:spcBef>
              <a:spcAft>
                <a:spcPts val="1200"/>
              </a:spcAft>
            </a:pPr>
            <a:r>
              <a:rPr lang="en-US" sz="1600" dirty="0" smtClean="0"/>
              <a:t>Many institutions have also failed to develop sufficient work satisfaction models for their primary care workforce, leading to a lack of interest initially or resulting in subsequent departures among primary care physicians in favor of specialties.</a:t>
            </a:r>
            <a:endParaRPr lang="en-US" sz="1600" dirty="0"/>
          </a:p>
          <a:p>
            <a:pPr>
              <a:lnSpc>
                <a:spcPct val="113000"/>
              </a:lnSpc>
              <a:spcBef>
                <a:spcPts val="1200"/>
              </a:spcBef>
              <a:spcAft>
                <a:spcPts val="1200"/>
              </a:spcAft>
            </a:pPr>
            <a:endParaRPr lang="en-US" sz="1600" dirty="0"/>
          </a:p>
          <a:p>
            <a:pPr lvl="0">
              <a:lnSpc>
                <a:spcPct val="113000"/>
              </a:lnSpc>
              <a:spcBef>
                <a:spcPts val="1200"/>
              </a:spcBef>
              <a:spcAft>
                <a:spcPts val="1200"/>
              </a:spcAft>
            </a:pP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Primary Care Physician Workforce</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311016973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1200"/>
              </a:spcAft>
            </a:pPr>
            <a:r>
              <a:rPr lang="en-US" sz="1600" dirty="0" smtClean="0"/>
              <a:t>UofL </a:t>
            </a:r>
            <a:r>
              <a:rPr lang="en-US" sz="1600" dirty="0"/>
              <a:t>does </a:t>
            </a:r>
            <a:r>
              <a:rPr lang="en-US" sz="1600" dirty="0" smtClean="0"/>
              <a:t>an excellent </a:t>
            </a:r>
            <a:r>
              <a:rPr lang="en-US" sz="1600" dirty="0"/>
              <a:t>job training the physician workforce of the future, but </a:t>
            </a:r>
            <a:r>
              <a:rPr lang="en-US" sz="1600" dirty="0" smtClean="0"/>
              <a:t>the </a:t>
            </a:r>
            <a:r>
              <a:rPr lang="en-US" sz="1600" dirty="0"/>
              <a:t>debt </a:t>
            </a:r>
            <a:r>
              <a:rPr lang="en-US" sz="1600" dirty="0" smtClean="0"/>
              <a:t>burden is significant.</a:t>
            </a:r>
          </a:p>
          <a:p>
            <a:pPr lvl="1">
              <a:lnSpc>
                <a:spcPct val="113000"/>
              </a:lnSpc>
              <a:spcBef>
                <a:spcPts val="1200"/>
              </a:spcBef>
              <a:spcAft>
                <a:spcPts val="1200"/>
              </a:spcAft>
            </a:pPr>
            <a:r>
              <a:rPr lang="en-US" sz="1600" dirty="0" smtClean="0"/>
              <a:t>The debt load carried by UofL medical school students is less than the national average, but still presents significant barriers to students upon graduation.</a:t>
            </a:r>
          </a:p>
          <a:p>
            <a:pPr lvl="1">
              <a:lnSpc>
                <a:spcPct val="113000"/>
              </a:lnSpc>
              <a:spcBef>
                <a:spcPts val="1200"/>
              </a:spcBef>
              <a:spcAft>
                <a:spcPts val="1200"/>
              </a:spcAft>
            </a:pPr>
            <a:r>
              <a:rPr lang="en-US" sz="1600" dirty="0" smtClean="0"/>
              <a:t>This debt burden affects the choices UofL-trained physicians make in deciding on the location of their practices and the specialties they select.</a:t>
            </a:r>
          </a:p>
          <a:p>
            <a:pPr lvl="1">
              <a:lnSpc>
                <a:spcPct val="113000"/>
              </a:lnSpc>
              <a:spcBef>
                <a:spcPts val="1200"/>
              </a:spcBef>
              <a:spcAft>
                <a:spcPts val="1200"/>
              </a:spcAft>
            </a:pPr>
            <a:r>
              <a:rPr lang="en-US" sz="1600" dirty="0" smtClean="0"/>
              <a:t>Unfortunately, many university programs (outside of UofL) that offer to pay down a student’s debt likely do not provide a financially sustainable model for UofL.</a:t>
            </a:r>
            <a:endParaRPr lang="en-US" sz="1600" dirty="0"/>
          </a:p>
          <a:p>
            <a:pPr lvl="0">
              <a:lnSpc>
                <a:spcPct val="113000"/>
              </a:lnSpc>
              <a:spcBef>
                <a:spcPts val="1200"/>
              </a:spcBef>
              <a:spcAft>
                <a:spcPts val="1200"/>
              </a:spcAft>
            </a:pP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Primary Care Physician Workforce (con’t)</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299375140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600"/>
              </a:spcAft>
              <a:buFont typeface="+mj-lt"/>
              <a:buAutoNum type="arabicPeriod"/>
            </a:pPr>
            <a:r>
              <a:rPr lang="en-US" sz="1600" dirty="0" smtClean="0"/>
              <a:t>Develop models that incentivize future physicians to accept employment in rural and underserved areas, as well as taking up specialties of critical need, such as primary care.</a:t>
            </a:r>
          </a:p>
          <a:p>
            <a:pPr marL="800100" lvl="1" indent="-342900">
              <a:lnSpc>
                <a:spcPct val="113000"/>
              </a:lnSpc>
              <a:spcBef>
                <a:spcPts val="1200"/>
              </a:spcBef>
              <a:spcAft>
                <a:spcPts val="600"/>
              </a:spcAft>
              <a:buFont typeface="+mj-lt"/>
              <a:buAutoNum type="alphaLcPeriod"/>
            </a:pPr>
            <a:r>
              <a:rPr lang="en-US" sz="1600" dirty="0" smtClean="0"/>
              <a:t>Physicians trained in rural and underserved areas are more likely to practice in those areas following their training, which supports a greater investment in primary care education sites in these areas. </a:t>
            </a:r>
          </a:p>
          <a:p>
            <a:pPr marL="800100" lvl="1" indent="-342900">
              <a:lnSpc>
                <a:spcPct val="113000"/>
              </a:lnSpc>
              <a:spcBef>
                <a:spcPts val="1200"/>
              </a:spcBef>
              <a:spcAft>
                <a:spcPts val="600"/>
              </a:spcAft>
              <a:buFont typeface="+mj-lt"/>
              <a:buAutoNum type="alphaLcPeriod"/>
            </a:pPr>
            <a:r>
              <a:rPr lang="en-US" sz="1600" dirty="0" smtClean="0"/>
              <a:t>Consider approaches that more directly increase compensation for physicians in underserved geographical locations and specialties.</a:t>
            </a:r>
          </a:p>
          <a:p>
            <a:pPr marL="800100" lvl="1" indent="-342900">
              <a:lnSpc>
                <a:spcPct val="113000"/>
              </a:lnSpc>
              <a:spcBef>
                <a:spcPts val="1200"/>
              </a:spcBef>
              <a:spcAft>
                <a:spcPts val="600"/>
              </a:spcAft>
              <a:buFont typeface="+mj-lt"/>
              <a:buAutoNum type="alphaLcPeriod"/>
            </a:pPr>
            <a:r>
              <a:rPr lang="en-US" sz="1600" dirty="0" smtClean="0"/>
              <a:t>Enhance career satisfaction for primary care physicians that provide a steady practice (not chaos), collegiality, and a work environment with sufficient support systems.</a:t>
            </a:r>
          </a:p>
          <a:p>
            <a:pPr marL="400050">
              <a:lnSpc>
                <a:spcPct val="113000"/>
              </a:lnSpc>
              <a:spcBef>
                <a:spcPts val="1200"/>
              </a:spcBef>
              <a:spcAft>
                <a:spcPts val="600"/>
              </a:spcAft>
              <a:buFont typeface="+mj-lt"/>
              <a:buAutoNum type="arabicPeriod"/>
            </a:pPr>
            <a:r>
              <a:rPr lang="en-US" sz="1600" dirty="0" smtClean="0"/>
              <a:t>Invest in additional primary care physicians beyond the current FTE projections, recognizing the downstream benefits such an investment will provide.</a:t>
            </a:r>
            <a:endParaRPr lang="en-US" sz="1600" dirty="0"/>
          </a:p>
          <a:p>
            <a:pPr lvl="0">
              <a:lnSpc>
                <a:spcPct val="113000"/>
              </a:lnSpc>
              <a:spcBef>
                <a:spcPts val="1200"/>
              </a:spcBef>
              <a:spcAft>
                <a:spcPts val="1200"/>
              </a:spcAft>
            </a:pP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a:t>
            </a:r>
            <a:r>
              <a:rPr lang="en-US" b="1" dirty="0"/>
              <a:t>Primary Care </a:t>
            </a:r>
            <a:r>
              <a:rPr lang="en-US" b="1" dirty="0" smtClean="0"/>
              <a:t>Physician Workforce</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spTree>
    <p:extLst>
      <p:ext uri="{BB962C8B-B14F-4D97-AF65-F5344CB8AC3E}">
        <p14:creationId xmlns:p14="http://schemas.microsoft.com/office/powerpoint/2010/main" val="31274540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1200"/>
              </a:spcAft>
            </a:pPr>
            <a:r>
              <a:rPr lang="en-US" sz="1600" dirty="0" smtClean="0"/>
              <a:t>The University of Louisville has historically provided significant autonomy to individual departments to set the terms of compensation for physicians.</a:t>
            </a:r>
          </a:p>
          <a:p>
            <a:pPr>
              <a:lnSpc>
                <a:spcPct val="113000"/>
              </a:lnSpc>
              <a:spcBef>
                <a:spcPts val="1200"/>
              </a:spcBef>
              <a:spcAft>
                <a:spcPts val="1200"/>
              </a:spcAft>
            </a:pPr>
            <a:r>
              <a:rPr lang="en-US" sz="1600" dirty="0" smtClean="0"/>
              <a:t>The consequence of this approach is that the University lacks a unified compensation model for faculty members.</a:t>
            </a:r>
          </a:p>
          <a:p>
            <a:pPr>
              <a:lnSpc>
                <a:spcPct val="113000"/>
              </a:lnSpc>
              <a:spcBef>
                <a:spcPts val="1200"/>
              </a:spcBef>
              <a:spcAft>
                <a:spcPts val="1200"/>
              </a:spcAft>
            </a:pPr>
            <a:r>
              <a:rPr lang="en-US" sz="1600" dirty="0" smtClean="0"/>
              <a:t>The lack of a unified model has presented hurdles in developing an environment that is more incentive-driven, based on various productivity measures.</a:t>
            </a:r>
          </a:p>
          <a:p>
            <a:pPr lvl="1">
              <a:lnSpc>
                <a:spcPct val="113000"/>
              </a:lnSpc>
              <a:spcBef>
                <a:spcPts val="1200"/>
              </a:spcBef>
              <a:spcAft>
                <a:spcPts val="1200"/>
              </a:spcAft>
            </a:pPr>
            <a:r>
              <a:rPr lang="en-US" sz="1600" dirty="0" smtClean="0"/>
              <a:t>The committee recognizes that purely focusing on clinical productivity measures has the potential cost or risk of reducing quality of care.</a:t>
            </a:r>
          </a:p>
          <a:p>
            <a:pPr lvl="1">
              <a:lnSpc>
                <a:spcPct val="113000"/>
              </a:lnSpc>
              <a:spcBef>
                <a:spcPts val="1200"/>
              </a:spcBef>
              <a:spcAft>
                <a:spcPts val="1200"/>
              </a:spcAft>
            </a:pPr>
            <a:r>
              <a:rPr lang="en-US" sz="1600" dirty="0" smtClean="0"/>
              <a:t>Therefore, any productivity measures must be balanced with equally compelling quality metrics and reflect the academic mission of the department and institution.</a:t>
            </a: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Physician Compensation Models</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7089545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600"/>
              </a:spcAft>
              <a:buFont typeface="+mj-lt"/>
              <a:buAutoNum type="arabicPeriod"/>
            </a:pPr>
            <a:r>
              <a:rPr lang="en-US" sz="1600" dirty="0" smtClean="0"/>
              <a:t>Develop productivity and quality measures that provide incentives to physicians to increase revenue while retaining quality and academic focus.</a:t>
            </a:r>
          </a:p>
          <a:p>
            <a:pPr lvl="1">
              <a:lnSpc>
                <a:spcPct val="113000"/>
              </a:lnSpc>
              <a:spcBef>
                <a:spcPts val="1200"/>
              </a:spcBef>
              <a:spcAft>
                <a:spcPts val="600"/>
              </a:spcAft>
              <a:buFont typeface="+mj-lt"/>
              <a:buAutoNum type="alphaLcPeriod"/>
            </a:pPr>
            <a:r>
              <a:rPr lang="en-US" sz="1600" dirty="0" smtClean="0"/>
              <a:t>The committee believes that a physician’s salary should be tied to the institution’s goals and mission, such as clinical care (including indigent care), teaching and research.</a:t>
            </a:r>
          </a:p>
          <a:p>
            <a:pPr lvl="1">
              <a:lnSpc>
                <a:spcPct val="113000"/>
              </a:lnSpc>
              <a:spcBef>
                <a:spcPts val="1200"/>
              </a:spcBef>
              <a:spcAft>
                <a:spcPts val="600"/>
              </a:spcAft>
              <a:buFont typeface="+mj-lt"/>
              <a:buAutoNum type="alphaLcPeriod"/>
            </a:pPr>
            <a:r>
              <a:rPr lang="en-US" sz="1600" dirty="0" smtClean="0"/>
              <a:t>The committee also recognizes that existing contracts may make it more difficult to link compensation to certain metrics; however, for some faculty (especially term faculty), an opportunity exists to develop such a model.</a:t>
            </a:r>
          </a:p>
          <a:p>
            <a:pPr lvl="1">
              <a:lnSpc>
                <a:spcPct val="113000"/>
              </a:lnSpc>
              <a:spcBef>
                <a:spcPts val="1200"/>
              </a:spcBef>
              <a:spcAft>
                <a:spcPts val="600"/>
              </a:spcAft>
              <a:buFont typeface="+mj-lt"/>
              <a:buAutoNum type="alphaLcPeriod"/>
            </a:pPr>
            <a:r>
              <a:rPr lang="en-US" sz="1600" dirty="0" smtClean="0"/>
              <a:t>Departments chairs could be linked with economics faculty in the UofL School of Business to develop compensation models.</a:t>
            </a:r>
          </a:p>
          <a:p>
            <a:pPr lvl="1">
              <a:lnSpc>
                <a:spcPct val="113000"/>
              </a:lnSpc>
              <a:spcBef>
                <a:spcPts val="1200"/>
              </a:spcBef>
              <a:spcAft>
                <a:spcPts val="600"/>
              </a:spcAft>
              <a:buFont typeface="+mj-lt"/>
              <a:buAutoNum type="alphaLcPeriod"/>
            </a:pPr>
            <a:r>
              <a:rPr lang="en-US" sz="1600" dirty="0" smtClean="0"/>
              <a:t>These measures must also recognize and be responsive to the impact the Affordable Care Act will have on physician practices.</a:t>
            </a: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Physician Compensation Models</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spTree>
    <p:extLst>
      <p:ext uri="{BB962C8B-B14F-4D97-AF65-F5344CB8AC3E}">
        <p14:creationId xmlns:p14="http://schemas.microsoft.com/office/powerpoint/2010/main" val="80659077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1200"/>
              </a:spcAft>
            </a:pPr>
            <a:r>
              <a:rPr lang="en-US" sz="1600" dirty="0" err="1" smtClean="0"/>
              <a:t>UofL</a:t>
            </a:r>
            <a:r>
              <a:rPr lang="en-US" sz="1600" dirty="0" smtClean="0"/>
              <a:t> offer excellent translational and </a:t>
            </a:r>
            <a:r>
              <a:rPr lang="en-US" sz="1600" dirty="0"/>
              <a:t>clinical trial opportunities, </a:t>
            </a:r>
            <a:r>
              <a:rPr lang="en-US" sz="1600" dirty="0" smtClean="0"/>
              <a:t>given the breadth of its clinical practices and the research experience of its faculty.</a:t>
            </a:r>
          </a:p>
          <a:p>
            <a:pPr lvl="1">
              <a:lnSpc>
                <a:spcPct val="113000"/>
              </a:lnSpc>
              <a:spcBef>
                <a:spcPts val="1200"/>
              </a:spcBef>
              <a:spcAft>
                <a:spcPts val="1200"/>
              </a:spcAft>
            </a:pPr>
            <a:r>
              <a:rPr lang="en-US" sz="1600" dirty="0" smtClean="0"/>
              <a:t>The Kentucky One Partnership provides UofL with the potential to orchestrate clinical trials throughout the Kentucky One and CHI networks.</a:t>
            </a:r>
          </a:p>
          <a:p>
            <a:pPr lvl="1">
              <a:lnSpc>
                <a:spcPct val="113000"/>
              </a:lnSpc>
              <a:spcBef>
                <a:spcPts val="1200"/>
              </a:spcBef>
              <a:spcAft>
                <a:spcPts val="1200"/>
              </a:spcAft>
            </a:pPr>
            <a:r>
              <a:rPr lang="en-US" sz="1600" dirty="0" smtClean="0"/>
              <a:t>These opportunities have the potential to flow in both directions, with research emanating from UofL, as well as research opportunities developed elsewhere to become opportunities at UofL.</a:t>
            </a:r>
          </a:p>
          <a:p>
            <a:pPr lvl="0">
              <a:lnSpc>
                <a:spcPct val="113000"/>
              </a:lnSpc>
              <a:spcBef>
                <a:spcPts val="1200"/>
              </a:spcBef>
              <a:spcAft>
                <a:spcPts val="1200"/>
              </a:spcAft>
            </a:pPr>
            <a:r>
              <a:rPr lang="en-US" sz="1600" dirty="0" smtClean="0"/>
              <a:t>Nevertheless, there </a:t>
            </a:r>
            <a:r>
              <a:rPr lang="en-US" sz="1600" dirty="0"/>
              <a:t>are serious questions about </a:t>
            </a:r>
            <a:r>
              <a:rPr lang="en-US" sz="1600" dirty="0" err="1" smtClean="0"/>
              <a:t>UofL’s</a:t>
            </a:r>
            <a:r>
              <a:rPr lang="en-US" sz="1600" dirty="0" smtClean="0"/>
              <a:t> capabilities to conduct such trials effectively, given that </a:t>
            </a:r>
            <a:r>
              <a:rPr lang="en-US" sz="1600" dirty="0"/>
              <a:t>clinical trial enrollment is in </a:t>
            </a:r>
            <a:r>
              <a:rPr lang="en-US" sz="1600" dirty="0" smtClean="0"/>
              <a:t>significant decline </a:t>
            </a:r>
            <a:r>
              <a:rPr lang="en-US" sz="1600" dirty="0"/>
              <a:t>and the underlying </a:t>
            </a:r>
            <a:r>
              <a:rPr lang="en-US" sz="1600" dirty="0" smtClean="0"/>
              <a:t>research infrastructure is </a:t>
            </a:r>
            <a:r>
              <a:rPr lang="en-US" sz="1600" dirty="0"/>
              <a:t>underperforming.</a:t>
            </a:r>
          </a:p>
          <a:p>
            <a:pPr>
              <a:lnSpc>
                <a:spcPct val="113000"/>
              </a:lnSpc>
              <a:spcBef>
                <a:spcPts val="1200"/>
              </a:spcBef>
              <a:spcAft>
                <a:spcPts val="1200"/>
              </a:spcAft>
            </a:pP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Clinical Trials</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9422084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1200"/>
              </a:spcAft>
              <a:buFont typeface="+mj-lt"/>
              <a:buAutoNum type="arabicPeriod"/>
            </a:pPr>
            <a:r>
              <a:rPr lang="en-US" sz="1600" dirty="0" smtClean="0"/>
              <a:t>Commit greater resources to UofL’s clinical trial and research infrastructures that support principal investigators</a:t>
            </a:r>
            <a:r>
              <a:rPr lang="en-US" sz="1600" dirty="0"/>
              <a:t>, especially </a:t>
            </a:r>
            <a:r>
              <a:rPr lang="en-US" sz="1600" dirty="0" smtClean="0"/>
              <a:t>within </a:t>
            </a:r>
            <a:r>
              <a:rPr lang="en-US" sz="1600" dirty="0"/>
              <a:t>UofL’s Office of Industry </a:t>
            </a:r>
            <a:r>
              <a:rPr lang="en-US" sz="1600" dirty="0" smtClean="0"/>
              <a:t>Contracts. </a:t>
            </a:r>
          </a:p>
          <a:p>
            <a:pPr lvl="0">
              <a:lnSpc>
                <a:spcPct val="113000"/>
              </a:lnSpc>
              <a:spcBef>
                <a:spcPts val="1200"/>
              </a:spcBef>
              <a:spcAft>
                <a:spcPts val="1200"/>
              </a:spcAft>
              <a:buFont typeface="+mj-lt"/>
              <a:buAutoNum type="arabicPeriod"/>
            </a:pPr>
            <a:r>
              <a:rPr lang="en-US" sz="1600" dirty="0" smtClean="0"/>
              <a:t>Centralize clinical trial support into a single, University-wide office.</a:t>
            </a:r>
          </a:p>
          <a:p>
            <a:pPr marL="800100" lvl="1" indent="-342900">
              <a:lnSpc>
                <a:spcPct val="113000"/>
              </a:lnSpc>
              <a:spcBef>
                <a:spcPts val="1200"/>
              </a:spcBef>
              <a:spcAft>
                <a:spcPts val="1200"/>
              </a:spcAft>
              <a:buFont typeface="+mj-lt"/>
              <a:buAutoNum type="alphaLcPeriod"/>
            </a:pPr>
            <a:r>
              <a:rPr lang="en-US" sz="1600" dirty="0" smtClean="0"/>
              <a:t>The committee recognizes that many groups, such as the Brown Cancer Center and the Department of Pediatrics, have strong clinical trial support groups, and could serve as models for this new clinical trial support office.</a:t>
            </a:r>
          </a:p>
          <a:p>
            <a:pPr marL="800100" lvl="1" indent="-342900">
              <a:lnSpc>
                <a:spcPct val="113000"/>
              </a:lnSpc>
              <a:spcBef>
                <a:spcPts val="1200"/>
              </a:spcBef>
              <a:spcAft>
                <a:spcPts val="1200"/>
              </a:spcAft>
              <a:buFont typeface="+mj-lt"/>
              <a:buAutoNum type="alphaLcPeriod"/>
            </a:pPr>
            <a:r>
              <a:rPr lang="en-US" sz="1600" dirty="0" smtClean="0"/>
              <a:t>If sufficient investments and capable human resources are devoted to such a central office, the committee believes that early successes with this group will incentivize others to join.</a:t>
            </a:r>
          </a:p>
          <a:p>
            <a:pPr marL="400050">
              <a:lnSpc>
                <a:spcPct val="113000"/>
              </a:lnSpc>
              <a:spcBef>
                <a:spcPts val="1200"/>
              </a:spcBef>
              <a:spcAft>
                <a:spcPts val="1200"/>
              </a:spcAft>
              <a:buFont typeface="+mj-lt"/>
              <a:buAutoNum type="arabicPeriod"/>
            </a:pPr>
            <a:r>
              <a:rPr lang="en-US" sz="1600" dirty="0" smtClean="0"/>
              <a:t>Develop greater accountability measures at the highest levels of the University to ensure clinical trial research is given adequate priority.</a:t>
            </a:r>
            <a:endParaRPr lang="en-US" sz="1600" dirty="0"/>
          </a:p>
          <a:p>
            <a:pPr lvl="0">
              <a:lnSpc>
                <a:spcPct val="113000"/>
              </a:lnSpc>
              <a:spcBef>
                <a:spcPts val="1200"/>
              </a:spcBef>
              <a:spcAft>
                <a:spcPts val="1200"/>
              </a:spcAft>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Clinical Trials</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spTree>
    <p:extLst>
      <p:ext uri="{BB962C8B-B14F-4D97-AF65-F5344CB8AC3E}">
        <p14:creationId xmlns:p14="http://schemas.microsoft.com/office/powerpoint/2010/main" val="42760232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38200" y="1600200"/>
            <a:ext cx="2209800" cy="4284506"/>
          </a:xfrm>
          <a:prstGeom prst="rect">
            <a:avLst/>
          </a:prstGeom>
          <a:noFill/>
          <a:ln>
            <a:noFill/>
          </a:ln>
        </p:spPr>
        <p:txBody>
          <a:bodyPr wrap="square" rtlCol="0">
            <a:spAutoFit/>
          </a:bodyPr>
          <a:lstStyle/>
          <a:p>
            <a:pPr marL="285750" indent="-285750">
              <a:lnSpc>
                <a:spcPct val="114000"/>
              </a:lnSpc>
              <a:spcBef>
                <a:spcPts val="600"/>
              </a:spcBef>
              <a:spcAft>
                <a:spcPts val="600"/>
              </a:spcAft>
              <a:buFont typeface="Arial" pitchFamily="34" charset="0"/>
              <a:buChar char="•"/>
            </a:pPr>
            <a:r>
              <a:rPr lang="en-US" sz="1600" dirty="0"/>
              <a:t>Greg Postel - </a:t>
            </a:r>
            <a:r>
              <a:rPr lang="en-US" sz="1600" dirty="0" smtClean="0"/>
              <a:t>Chair</a:t>
            </a:r>
            <a:endParaRPr lang="en-US" sz="1600" dirty="0"/>
          </a:p>
          <a:p>
            <a:pPr marL="285750" indent="-285750">
              <a:lnSpc>
                <a:spcPct val="114000"/>
              </a:lnSpc>
              <a:spcBef>
                <a:spcPts val="600"/>
              </a:spcBef>
              <a:spcAft>
                <a:spcPts val="600"/>
              </a:spcAft>
              <a:buFont typeface="Arial" pitchFamily="34" charset="0"/>
              <a:buChar char="•"/>
            </a:pPr>
            <a:r>
              <a:rPr lang="en-US" sz="1600" dirty="0" smtClean="0"/>
              <a:t>Russell Bessette </a:t>
            </a:r>
          </a:p>
          <a:p>
            <a:pPr marL="285750" indent="-285750">
              <a:lnSpc>
                <a:spcPct val="114000"/>
              </a:lnSpc>
              <a:spcBef>
                <a:spcPts val="600"/>
              </a:spcBef>
              <a:spcAft>
                <a:spcPts val="600"/>
              </a:spcAft>
              <a:buFont typeface="Arial" pitchFamily="34" charset="0"/>
              <a:buChar char="•"/>
            </a:pPr>
            <a:r>
              <a:rPr lang="en-US" sz="1600" dirty="0" smtClean="0"/>
              <a:t>Daniel Danzl</a:t>
            </a:r>
          </a:p>
          <a:p>
            <a:pPr marL="285750" indent="-285750">
              <a:lnSpc>
                <a:spcPct val="114000"/>
              </a:lnSpc>
              <a:spcBef>
                <a:spcPts val="600"/>
              </a:spcBef>
              <a:spcAft>
                <a:spcPts val="600"/>
              </a:spcAft>
              <a:buFont typeface="Arial" pitchFamily="34" charset="0"/>
              <a:buChar char="•"/>
            </a:pPr>
            <a:r>
              <a:rPr lang="en-US" sz="1600" dirty="0"/>
              <a:t>Kelli Dunn</a:t>
            </a:r>
          </a:p>
          <a:p>
            <a:pPr marL="285750" indent="-285750">
              <a:lnSpc>
                <a:spcPct val="114000"/>
              </a:lnSpc>
              <a:spcBef>
                <a:spcPts val="600"/>
              </a:spcBef>
              <a:spcAft>
                <a:spcPts val="600"/>
              </a:spcAft>
              <a:buFont typeface="Arial" pitchFamily="34" charset="0"/>
              <a:buChar char="•"/>
            </a:pPr>
            <a:r>
              <a:rPr lang="en-US" sz="1600" dirty="0"/>
              <a:t>Renee </a:t>
            </a:r>
            <a:r>
              <a:rPr lang="en-US" sz="1600" dirty="0" smtClean="0"/>
              <a:t>Girdler</a:t>
            </a:r>
            <a:endParaRPr lang="en-US" sz="1600" dirty="0"/>
          </a:p>
          <a:p>
            <a:pPr marL="285750" indent="-285750">
              <a:lnSpc>
                <a:spcPct val="114000"/>
              </a:lnSpc>
              <a:spcBef>
                <a:spcPts val="600"/>
              </a:spcBef>
              <a:spcAft>
                <a:spcPts val="600"/>
              </a:spcAft>
              <a:buFont typeface="Arial" pitchFamily="34" charset="0"/>
              <a:buChar char="•"/>
            </a:pPr>
            <a:r>
              <a:rPr lang="en-US" sz="1600" dirty="0" smtClean="0"/>
              <a:t>Vandra Harris</a:t>
            </a:r>
          </a:p>
          <a:p>
            <a:pPr marL="285750" indent="-285750">
              <a:lnSpc>
                <a:spcPct val="114000"/>
              </a:lnSpc>
              <a:spcBef>
                <a:spcPts val="600"/>
              </a:spcBef>
              <a:spcAft>
                <a:spcPts val="600"/>
              </a:spcAft>
              <a:buFont typeface="Arial" pitchFamily="34" charset="0"/>
              <a:buChar char="•"/>
            </a:pPr>
            <a:r>
              <a:rPr lang="en-US" sz="1600" dirty="0"/>
              <a:t>Jerry </a:t>
            </a:r>
            <a:r>
              <a:rPr lang="en-US" sz="1600" dirty="0" smtClean="0"/>
              <a:t>Johnson</a:t>
            </a:r>
            <a:endParaRPr lang="en-US" sz="1600" dirty="0"/>
          </a:p>
          <a:p>
            <a:pPr marL="285750" indent="-285750">
              <a:lnSpc>
                <a:spcPct val="114000"/>
              </a:lnSpc>
              <a:spcBef>
                <a:spcPts val="600"/>
              </a:spcBef>
              <a:spcAft>
                <a:spcPts val="600"/>
              </a:spcAft>
              <a:buFont typeface="Arial" pitchFamily="34" charset="0"/>
              <a:buChar char="•"/>
            </a:pPr>
            <a:r>
              <a:rPr lang="en-US" sz="1600" dirty="0"/>
              <a:t>Darryl </a:t>
            </a:r>
            <a:r>
              <a:rPr lang="en-US" sz="1600" dirty="0" smtClean="0"/>
              <a:t>Kaelin</a:t>
            </a:r>
          </a:p>
          <a:p>
            <a:pPr marL="285750" indent="-285750">
              <a:lnSpc>
                <a:spcPct val="114000"/>
              </a:lnSpc>
              <a:spcBef>
                <a:spcPts val="600"/>
              </a:spcBef>
              <a:spcAft>
                <a:spcPts val="600"/>
              </a:spcAft>
              <a:buFont typeface="Arial" pitchFamily="34" charset="0"/>
              <a:buChar char="•"/>
            </a:pPr>
            <a:r>
              <a:rPr lang="en-US" sz="1600" dirty="0" smtClean="0"/>
              <a:t>Kristine </a:t>
            </a:r>
            <a:r>
              <a:rPr lang="en-US" sz="1600" dirty="0"/>
              <a:t>Kreuger</a:t>
            </a:r>
          </a:p>
          <a:p>
            <a:pPr marL="285750" indent="-285750">
              <a:lnSpc>
                <a:spcPct val="114000"/>
              </a:lnSpc>
              <a:spcBef>
                <a:spcPts val="600"/>
              </a:spcBef>
              <a:spcAft>
                <a:spcPts val="600"/>
              </a:spcAft>
              <a:buFont typeface="Arial" pitchFamily="34" charset="0"/>
              <a:buChar char="•"/>
            </a:pPr>
            <a:r>
              <a:rPr lang="en-US" sz="1600" dirty="0" smtClean="0"/>
              <a:t>Sara Petruska </a:t>
            </a:r>
          </a:p>
        </p:txBody>
      </p:sp>
      <p:sp>
        <p:nvSpPr>
          <p:cNvPr id="2" name="Rectangle 1"/>
          <p:cNvSpPr/>
          <p:nvPr/>
        </p:nvSpPr>
        <p:spPr>
          <a:xfrm>
            <a:off x="533400" y="1143000"/>
            <a:ext cx="7162800" cy="369332"/>
          </a:xfrm>
          <a:prstGeom prst="rect">
            <a:avLst/>
          </a:prstGeom>
        </p:spPr>
        <p:txBody>
          <a:bodyPr wrap="square">
            <a:spAutoFit/>
          </a:bodyPr>
          <a:lstStyle/>
          <a:p>
            <a:r>
              <a:rPr lang="en-US" b="1" dirty="0" smtClean="0"/>
              <a:t>The Clinical Enterprise Committee Members</a:t>
            </a:r>
            <a:endParaRPr lang="en-US" b="1" dirty="0"/>
          </a:p>
        </p:txBody>
      </p:sp>
      <p:pic>
        <p:nvPicPr>
          <p:cNvPr id="3074" name="Picture 2" descr="http://www.elearningmag.com/wp-content/uploads/2010/01/Clinical-Research-Coordinator.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7600" y="1676400"/>
            <a:ext cx="3124200" cy="1941467"/>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352800" y="3778518"/>
            <a:ext cx="2133600" cy="2111475"/>
          </a:xfrm>
          <a:prstGeom prst="rect">
            <a:avLst/>
          </a:prstGeom>
          <a:noFill/>
          <a:ln>
            <a:noFill/>
          </a:ln>
        </p:spPr>
        <p:txBody>
          <a:bodyPr wrap="square" rtlCol="0">
            <a:spAutoFit/>
          </a:bodyPr>
          <a:lstStyle/>
          <a:p>
            <a:pPr marL="285750" indent="-285750">
              <a:lnSpc>
                <a:spcPct val="114000"/>
              </a:lnSpc>
              <a:spcBef>
                <a:spcPts val="600"/>
              </a:spcBef>
              <a:spcAft>
                <a:spcPts val="600"/>
              </a:spcAft>
              <a:buFont typeface="Arial" pitchFamily="34" charset="0"/>
              <a:buChar char="•"/>
            </a:pPr>
            <a:r>
              <a:rPr lang="en-US" sz="1600" dirty="0" smtClean="0"/>
              <a:t>Mark Pfeifer</a:t>
            </a:r>
          </a:p>
          <a:p>
            <a:pPr marL="285750" indent="-285750">
              <a:lnSpc>
                <a:spcPct val="114000"/>
              </a:lnSpc>
              <a:spcBef>
                <a:spcPts val="600"/>
              </a:spcBef>
              <a:spcAft>
                <a:spcPts val="600"/>
              </a:spcAft>
              <a:buFont typeface="Arial" pitchFamily="34" charset="0"/>
              <a:buChar char="•"/>
            </a:pPr>
            <a:r>
              <a:rPr lang="en-US" sz="1600" dirty="0" smtClean="0"/>
              <a:t>Elizabeth Riley</a:t>
            </a:r>
          </a:p>
          <a:p>
            <a:pPr marL="285750" indent="-285750">
              <a:lnSpc>
                <a:spcPct val="114000"/>
              </a:lnSpc>
              <a:spcBef>
                <a:spcPts val="600"/>
              </a:spcBef>
              <a:spcAft>
                <a:spcPts val="600"/>
              </a:spcAft>
              <a:buFont typeface="Arial" pitchFamily="34" charset="0"/>
              <a:buChar char="•"/>
            </a:pPr>
            <a:r>
              <a:rPr lang="en-US" sz="1600" dirty="0" smtClean="0"/>
              <a:t>John Roberts</a:t>
            </a:r>
          </a:p>
          <a:p>
            <a:pPr marL="285750" indent="-285750">
              <a:lnSpc>
                <a:spcPct val="114000"/>
              </a:lnSpc>
              <a:spcBef>
                <a:spcPts val="600"/>
              </a:spcBef>
              <a:spcAft>
                <a:spcPts val="600"/>
              </a:spcAft>
              <a:buFont typeface="Arial" pitchFamily="34" charset="0"/>
              <a:buChar char="•"/>
            </a:pPr>
            <a:r>
              <a:rPr lang="en-US" sz="1600" dirty="0" smtClean="0"/>
              <a:t>Jason Smith</a:t>
            </a:r>
          </a:p>
          <a:p>
            <a:pPr marL="285750" indent="-285750">
              <a:lnSpc>
                <a:spcPct val="114000"/>
              </a:lnSpc>
              <a:spcBef>
                <a:spcPts val="600"/>
              </a:spcBef>
              <a:spcAft>
                <a:spcPts val="600"/>
              </a:spcAft>
              <a:buFont typeface="Arial" pitchFamily="34" charset="0"/>
              <a:buChar char="•"/>
            </a:pPr>
            <a:r>
              <a:rPr lang="en-US" sz="1600" dirty="0" smtClean="0"/>
              <a:t>Brad Sutton</a:t>
            </a:r>
          </a:p>
        </p:txBody>
      </p:sp>
      <p:grpSp>
        <p:nvGrpSpPr>
          <p:cNvPr id="11" name="Group 10"/>
          <p:cNvGrpSpPr/>
          <p:nvPr/>
        </p:nvGrpSpPr>
        <p:grpSpPr>
          <a:xfrm>
            <a:off x="215900" y="1587"/>
            <a:ext cx="2126807" cy="809777"/>
            <a:chOff x="215900" y="1587"/>
            <a:chExt cx="2126807" cy="809777"/>
          </a:xfrm>
        </p:grpSpPr>
        <p:pic>
          <p:nvPicPr>
            <p:cNvPr id="12" name="rg_hi" descr="Description: http://t1.gstatic.com/images?q=tbn:ANd9GcR80NzUUOVjETFym0UB5TJl_6YetKr3ij6xPWktyEpcDkLpsuXJ">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12"/>
            <p:cNvGrpSpPr>
              <a:grpSpLocks/>
            </p:cNvGrpSpPr>
            <p:nvPr/>
          </p:nvGrpSpPr>
          <p:grpSpPr>
            <a:xfrm>
              <a:off x="1006422" y="277999"/>
              <a:ext cx="1336285" cy="533365"/>
              <a:chOff x="1295400" y="2362200"/>
              <a:chExt cx="4191000" cy="1524000"/>
            </a:xfrm>
          </p:grpSpPr>
          <p:pic>
            <p:nvPicPr>
              <p:cNvPr id="15" name="Picture 14" descr="School of Dentistry"/>
              <p:cNvPicPr>
                <a:picLocks noChangeAspect="1" noChangeArrowheads="1"/>
              </p:cNvPicPr>
              <p:nvPr/>
            </p:nvPicPr>
            <p:blipFill>
              <a:blip r:embed="rId7"/>
              <a:srcRect/>
              <a:stretch>
                <a:fillRect/>
              </a:stretch>
            </p:blipFill>
            <p:spPr bwMode="auto">
              <a:xfrm>
                <a:off x="1600200" y="2362200"/>
                <a:ext cx="3810000" cy="1476375"/>
              </a:xfrm>
              <a:prstGeom prst="rect">
                <a:avLst/>
              </a:prstGeom>
              <a:noFill/>
            </p:spPr>
          </p:pic>
          <p:sp>
            <p:nvSpPr>
              <p:cNvPr id="17" name="Rectangle 16"/>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14"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sp>
        <p:nvSpPr>
          <p:cNvPr id="3" name="Rectangle 2"/>
          <p:cNvSpPr/>
          <p:nvPr/>
        </p:nvSpPr>
        <p:spPr>
          <a:xfrm>
            <a:off x="5638800" y="3978501"/>
            <a:ext cx="2743200" cy="1660839"/>
          </a:xfrm>
          <a:prstGeom prst="rect">
            <a:avLst/>
          </a:prstGeom>
          <a:ln>
            <a:solidFill>
              <a:schemeClr val="tx1"/>
            </a:solidFill>
          </a:ln>
        </p:spPr>
        <p:txBody>
          <a:bodyPr wrap="square">
            <a:spAutoFit/>
          </a:bodyPr>
          <a:lstStyle/>
          <a:p>
            <a:pPr>
              <a:lnSpc>
                <a:spcPct val="114000"/>
              </a:lnSpc>
              <a:spcBef>
                <a:spcPts val="600"/>
              </a:spcBef>
              <a:spcAft>
                <a:spcPts val="600"/>
              </a:spcAft>
            </a:pPr>
            <a:r>
              <a:rPr lang="en-US" sz="1600" dirty="0"/>
              <a:t>Excelcor Team Members</a:t>
            </a:r>
          </a:p>
          <a:p>
            <a:pPr marL="522287" indent="-285750" algn="just">
              <a:lnSpc>
                <a:spcPct val="114000"/>
              </a:lnSpc>
              <a:spcBef>
                <a:spcPts val="600"/>
              </a:spcBef>
              <a:spcAft>
                <a:spcPts val="600"/>
              </a:spcAft>
              <a:buFont typeface="Arial" pitchFamily="34" charset="0"/>
              <a:buChar char="•"/>
            </a:pPr>
            <a:r>
              <a:rPr lang="en-US" sz="1600" dirty="0"/>
              <a:t>Jennifer Donnelly</a:t>
            </a:r>
          </a:p>
          <a:p>
            <a:pPr marL="522287" indent="-285750" algn="just">
              <a:lnSpc>
                <a:spcPct val="114000"/>
              </a:lnSpc>
              <a:spcBef>
                <a:spcPts val="600"/>
              </a:spcBef>
              <a:spcAft>
                <a:spcPts val="600"/>
              </a:spcAft>
              <a:buFont typeface="Arial" pitchFamily="34" charset="0"/>
              <a:buChar char="•"/>
            </a:pPr>
            <a:r>
              <a:rPr lang="en-US" sz="1600" dirty="0"/>
              <a:t>Christopher Nickson </a:t>
            </a:r>
          </a:p>
          <a:p>
            <a:pPr marL="522287" indent="-285750" algn="just">
              <a:lnSpc>
                <a:spcPct val="114000"/>
              </a:lnSpc>
              <a:spcBef>
                <a:spcPts val="600"/>
              </a:spcBef>
              <a:spcAft>
                <a:spcPts val="600"/>
              </a:spcAft>
              <a:buFont typeface="Arial" pitchFamily="34" charset="0"/>
              <a:buChar char="•"/>
            </a:pPr>
            <a:r>
              <a:rPr lang="en-US" sz="1600" dirty="0"/>
              <a:t>Scott Nostaja</a:t>
            </a:r>
          </a:p>
        </p:txBody>
      </p:sp>
    </p:spTree>
    <p:extLst>
      <p:ext uri="{BB962C8B-B14F-4D97-AF65-F5344CB8AC3E}">
        <p14:creationId xmlns:p14="http://schemas.microsoft.com/office/powerpoint/2010/main" val="132291125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1200"/>
              </a:spcAft>
            </a:pPr>
            <a:r>
              <a:rPr lang="en-US" sz="1600" dirty="0" smtClean="0"/>
              <a:t>The Clinical Enterprise Committee examined the strengths, weaknesses, opportunities and threats (SWOTs) facing the University of Louisville’s primary clinical practice areas, in an effort to answer the question, “Where are we today?”</a:t>
            </a:r>
          </a:p>
          <a:p>
            <a:pPr lvl="1">
              <a:lnSpc>
                <a:spcPct val="113000"/>
              </a:lnSpc>
              <a:spcBef>
                <a:spcPts val="1200"/>
              </a:spcBef>
              <a:spcAft>
                <a:spcPts val="1200"/>
              </a:spcAft>
            </a:pPr>
            <a:r>
              <a:rPr lang="en-US" sz="1600" dirty="0" smtClean="0"/>
              <a:t>The Committee members were assigned individual practice areas, and presented a SWOT analysis for each to the group.  See Appendices A and B.</a:t>
            </a:r>
          </a:p>
          <a:p>
            <a:pPr lvl="1">
              <a:lnSpc>
                <a:spcPct val="113000"/>
              </a:lnSpc>
              <a:spcBef>
                <a:spcPts val="1200"/>
              </a:spcBef>
              <a:spcAft>
                <a:spcPts val="1200"/>
              </a:spcAft>
            </a:pPr>
            <a:r>
              <a:rPr lang="en-US" sz="1600" dirty="0" smtClean="0"/>
              <a:t>From these presentations, a robust discussion ensued regarding the SWOTs of each practice area, as well as the implications outside of an individual practice area.</a:t>
            </a:r>
          </a:p>
          <a:p>
            <a:pPr lvl="1">
              <a:lnSpc>
                <a:spcPct val="113000"/>
              </a:lnSpc>
              <a:spcBef>
                <a:spcPts val="1200"/>
              </a:spcBef>
              <a:spcAft>
                <a:spcPts val="1200"/>
              </a:spcAft>
            </a:pPr>
            <a:r>
              <a:rPr lang="en-US" sz="1600" dirty="0" smtClean="0"/>
              <a:t>Common themes were identified that cut across nearly all of these practice areas.</a:t>
            </a:r>
          </a:p>
          <a:p>
            <a:pPr lvl="1">
              <a:lnSpc>
                <a:spcPct val="113000"/>
              </a:lnSpc>
              <a:spcBef>
                <a:spcPts val="1200"/>
              </a:spcBef>
              <a:spcAft>
                <a:spcPts val="1200"/>
              </a:spcAft>
            </a:pPr>
            <a:r>
              <a:rPr lang="en-US" sz="1600" dirty="0" smtClean="0"/>
              <a:t>These themes generally revealed both a compelling strength of the physicians at UofL, as well as significant opportunities for growth or improvement.</a:t>
            </a:r>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Committee’s Work</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Background and Context</a:t>
            </a:r>
            <a:endParaRPr lang="en-US" sz="2000" b="1" dirty="0">
              <a:solidFill>
                <a:srgbClr val="C00000"/>
              </a:solidFill>
            </a:endParaRPr>
          </a:p>
        </p:txBody>
      </p:sp>
    </p:spTree>
    <p:extLst>
      <p:ext uri="{BB962C8B-B14F-4D97-AF65-F5344CB8AC3E}">
        <p14:creationId xmlns:p14="http://schemas.microsoft.com/office/powerpoint/2010/main" val="399722377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800"/>
              </a:spcBef>
              <a:spcAft>
                <a:spcPts val="800"/>
              </a:spcAft>
            </a:pPr>
            <a:r>
              <a:rPr lang="en-US" sz="1600" dirty="0" smtClean="0"/>
              <a:t>One of the great strengths of the physicians of the University of Louisville is that they offer great diversity and </a:t>
            </a:r>
            <a:r>
              <a:rPr lang="en-US" sz="1600" dirty="0"/>
              <a:t>uniqueness in </a:t>
            </a:r>
            <a:r>
              <a:rPr lang="en-US" sz="1600" dirty="0" smtClean="0"/>
              <a:t>their clinical practices.</a:t>
            </a:r>
          </a:p>
          <a:p>
            <a:pPr lvl="1">
              <a:lnSpc>
                <a:spcPct val="113000"/>
              </a:lnSpc>
              <a:spcBef>
                <a:spcPts val="800"/>
              </a:spcBef>
              <a:spcAft>
                <a:spcPts val="800"/>
              </a:spcAft>
            </a:pPr>
            <a:r>
              <a:rPr lang="en-US" sz="1600" dirty="0" smtClean="0"/>
              <a:t>This diversity and uniqueness in clinical practice area strengths is highlighted in the attached Appendix C.</a:t>
            </a:r>
          </a:p>
          <a:p>
            <a:pPr lvl="0">
              <a:lnSpc>
                <a:spcPct val="113000"/>
              </a:lnSpc>
              <a:spcBef>
                <a:spcPts val="800"/>
              </a:spcBef>
              <a:spcAft>
                <a:spcPts val="800"/>
              </a:spcAft>
            </a:pPr>
            <a:r>
              <a:rPr lang="en-US" sz="1600" dirty="0" smtClean="0"/>
              <a:t>However, the strengths associated with this diversity and uniqueness have led to a </a:t>
            </a:r>
            <a:r>
              <a:rPr lang="en-US" sz="1600" dirty="0"/>
              <a:t>“brand” </a:t>
            </a:r>
            <a:r>
              <a:rPr lang="en-US" sz="1600" dirty="0" smtClean="0"/>
              <a:t>issue for UofL physicians.</a:t>
            </a:r>
            <a:r>
              <a:rPr lang="en-US" sz="1600" dirty="0"/>
              <a:t> </a:t>
            </a:r>
            <a:r>
              <a:rPr lang="en-US" sz="2000" dirty="0"/>
              <a:t> </a:t>
            </a:r>
            <a:endParaRPr lang="en-US" sz="2000" dirty="0" smtClean="0"/>
          </a:p>
          <a:p>
            <a:pPr lvl="1">
              <a:lnSpc>
                <a:spcPct val="113000"/>
              </a:lnSpc>
              <a:spcBef>
                <a:spcPts val="800"/>
              </a:spcBef>
              <a:spcAft>
                <a:spcPts val="800"/>
              </a:spcAft>
            </a:pPr>
            <a:r>
              <a:rPr lang="en-US" sz="1600" dirty="0" smtClean="0"/>
              <a:t>Most physician services are known or marketed within their own hospitals, due to the competitive nature of the local hospital systems.</a:t>
            </a:r>
          </a:p>
          <a:p>
            <a:pPr lvl="1">
              <a:lnSpc>
                <a:spcPct val="113000"/>
              </a:lnSpc>
              <a:spcBef>
                <a:spcPts val="800"/>
              </a:spcBef>
              <a:spcAft>
                <a:spcPts val="800"/>
              </a:spcAft>
            </a:pPr>
            <a:r>
              <a:rPr lang="en-US" sz="1600" dirty="0" smtClean="0"/>
              <a:t>Less </a:t>
            </a:r>
            <a:r>
              <a:rPr lang="en-US" sz="1600" dirty="0"/>
              <a:t>emphasis </a:t>
            </a:r>
            <a:r>
              <a:rPr lang="en-US" sz="1600" dirty="0" smtClean="0"/>
              <a:t>tends to be </a:t>
            </a:r>
            <a:r>
              <a:rPr lang="en-US" sz="1600" dirty="0"/>
              <a:t>placed on the UofL brand, </a:t>
            </a:r>
            <a:r>
              <a:rPr lang="en-US" sz="1600" dirty="0" smtClean="0"/>
              <a:t>but instead </a:t>
            </a:r>
            <a:r>
              <a:rPr lang="en-US" sz="1600" dirty="0"/>
              <a:t>is placed </a:t>
            </a:r>
            <a:r>
              <a:rPr lang="en-US" sz="1600" dirty="0" smtClean="0"/>
              <a:t>on (for example) the “Frazier Rehab Institute” </a:t>
            </a:r>
            <a:r>
              <a:rPr lang="en-US" sz="1600" dirty="0"/>
              <a:t>or </a:t>
            </a:r>
            <a:r>
              <a:rPr lang="en-US" sz="1600" dirty="0" smtClean="0"/>
              <a:t>the “Brown Cancer</a:t>
            </a:r>
            <a:r>
              <a:rPr lang="en-US" sz="1600" dirty="0"/>
              <a:t> </a:t>
            </a:r>
            <a:r>
              <a:rPr lang="en-US" sz="1600" dirty="0" smtClean="0"/>
              <a:t>Center.”</a:t>
            </a:r>
          </a:p>
          <a:p>
            <a:pPr lvl="1">
              <a:lnSpc>
                <a:spcPct val="113000"/>
              </a:lnSpc>
              <a:spcBef>
                <a:spcPts val="800"/>
              </a:spcBef>
              <a:spcAft>
                <a:spcPts val="800"/>
              </a:spcAft>
            </a:pPr>
            <a:r>
              <a:rPr lang="en-US" sz="1600" dirty="0" smtClean="0"/>
              <a:t>The result is that there is a perception that UofL physicians have, in some instances, become faceless providers within a well-known system, institute or center.</a:t>
            </a:r>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University of Louisville Physician Brand and Image</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5418992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343900" cy="4419600"/>
          </a:xfrm>
        </p:spPr>
        <p:txBody>
          <a:bodyPr>
            <a:noAutofit/>
          </a:bodyPr>
          <a:lstStyle/>
          <a:p>
            <a:pPr lvl="0">
              <a:lnSpc>
                <a:spcPct val="113000"/>
              </a:lnSpc>
              <a:spcBef>
                <a:spcPts val="600"/>
              </a:spcBef>
              <a:spcAft>
                <a:spcPts val="600"/>
              </a:spcAft>
              <a:buFont typeface="+mj-lt"/>
              <a:buAutoNum type="arabicPeriod"/>
            </a:pPr>
            <a:r>
              <a:rPr lang="en-US" sz="1600" dirty="0" smtClean="0"/>
              <a:t>Engage in a targeted media campaign that specifically highlights UofL physicians.</a:t>
            </a:r>
          </a:p>
          <a:p>
            <a:pPr lvl="1">
              <a:lnSpc>
                <a:spcPct val="113000"/>
              </a:lnSpc>
              <a:spcBef>
                <a:spcPts val="600"/>
              </a:spcBef>
              <a:spcAft>
                <a:spcPts val="600"/>
              </a:spcAft>
              <a:buFont typeface="+mj-lt"/>
              <a:buAutoNum type="alphaLcPeriod"/>
            </a:pPr>
            <a:r>
              <a:rPr lang="en-US" sz="1600" dirty="0" smtClean="0"/>
              <a:t>Consider co-branding techniques that capitalize on the strengths of existing, well-known local brands.  For example, a television commercial featuring the following message:</a:t>
            </a:r>
          </a:p>
          <a:p>
            <a:pPr lvl="2">
              <a:lnSpc>
                <a:spcPct val="113000"/>
              </a:lnSpc>
              <a:spcBef>
                <a:spcPts val="600"/>
              </a:spcBef>
              <a:spcAft>
                <a:spcPts val="600"/>
              </a:spcAft>
            </a:pPr>
            <a:r>
              <a:rPr lang="en-US" sz="1600" dirty="0" smtClean="0"/>
              <a:t>I am a physician at Louisville’s Brown Cancer Center.</a:t>
            </a:r>
          </a:p>
          <a:p>
            <a:pPr lvl="2">
              <a:lnSpc>
                <a:spcPct val="113000"/>
              </a:lnSpc>
              <a:spcBef>
                <a:spcPts val="600"/>
              </a:spcBef>
              <a:spcAft>
                <a:spcPts val="600"/>
              </a:spcAft>
            </a:pPr>
            <a:r>
              <a:rPr lang="en-US" sz="1600" dirty="0" smtClean="0"/>
              <a:t>I am a physician at Louisville’s Frazier Rehab Institute.</a:t>
            </a:r>
          </a:p>
          <a:p>
            <a:pPr lvl="2">
              <a:lnSpc>
                <a:spcPct val="113000"/>
              </a:lnSpc>
              <a:spcBef>
                <a:spcPts val="600"/>
              </a:spcBef>
              <a:spcAft>
                <a:spcPts val="600"/>
              </a:spcAft>
            </a:pPr>
            <a:r>
              <a:rPr lang="en-US" sz="1600" dirty="0" smtClean="0"/>
              <a:t>We are University of Louisville physicians.</a:t>
            </a:r>
          </a:p>
          <a:p>
            <a:pPr lvl="1">
              <a:lnSpc>
                <a:spcPct val="113000"/>
              </a:lnSpc>
              <a:spcBef>
                <a:spcPts val="600"/>
              </a:spcBef>
              <a:spcAft>
                <a:spcPts val="600"/>
              </a:spcAft>
              <a:buFont typeface="+mj-lt"/>
              <a:buAutoNum type="alphaLcPeriod"/>
            </a:pPr>
            <a:r>
              <a:rPr lang="en-US" sz="1600" dirty="0" smtClean="0"/>
              <a:t>Consider co-marketing with Kentucky One, emphasizing the partnership with University of Louisville Physicians.</a:t>
            </a:r>
          </a:p>
          <a:p>
            <a:pPr marL="0" indent="0">
              <a:lnSpc>
                <a:spcPct val="113000"/>
              </a:lnSpc>
              <a:spcBef>
                <a:spcPts val="600"/>
              </a:spcBef>
              <a:spcAft>
                <a:spcPts val="600"/>
              </a:spcAft>
              <a:buNone/>
            </a:pPr>
            <a:endParaRPr lang="en-US" sz="1600" dirty="0" smtClean="0"/>
          </a:p>
          <a:p>
            <a:pPr marL="0" indent="0">
              <a:lnSpc>
                <a:spcPct val="113000"/>
              </a:lnSpc>
              <a:spcBef>
                <a:spcPts val="600"/>
              </a:spcBef>
              <a:spcAft>
                <a:spcPts val="600"/>
              </a:spcAft>
              <a:buNone/>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University of Louisville Physician Brand and Image</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pic>
        <p:nvPicPr>
          <p:cNvPr id="6" name="Picture 4" descr="http://louisville.edu/medschool/medicine/doctors/ulplogo.jpg/image_preview">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7400" y="5029200"/>
            <a:ext cx="2786989" cy="74621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UofL School of Medicine">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4875" y="5029200"/>
            <a:ext cx="1762125" cy="73342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t2.gstatic.com/images?q=tbn:ANd9GcT5yQ4FtufkmSWYRgXZpUrHNI7CGy-XW5FcEKBXvqvtF644YCn-x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32081" y="4633026"/>
            <a:ext cx="2175037" cy="1525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2426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3505200" cy="4572000"/>
          </a:xfrm>
        </p:spPr>
        <p:txBody>
          <a:bodyPr>
            <a:noAutofit/>
          </a:bodyPr>
          <a:lstStyle/>
          <a:p>
            <a:pPr>
              <a:lnSpc>
                <a:spcPct val="113000"/>
              </a:lnSpc>
              <a:spcBef>
                <a:spcPts val="600"/>
              </a:spcBef>
              <a:spcAft>
                <a:spcPts val="600"/>
              </a:spcAft>
              <a:buFont typeface="+mj-lt"/>
              <a:buAutoNum type="arabicPeriod" startAt="2"/>
            </a:pPr>
            <a:r>
              <a:rPr lang="en-US" sz="1600" dirty="0" smtClean="0"/>
              <a:t>Develop single-page “Meet Your Doctor” handout or e-mail for every UofL physician to provide to patients in their examination or hospital rooms.</a:t>
            </a:r>
          </a:p>
          <a:p>
            <a:pPr marL="800100" lvl="1" indent="-342900">
              <a:lnSpc>
                <a:spcPct val="113000"/>
              </a:lnSpc>
              <a:spcBef>
                <a:spcPts val="600"/>
              </a:spcBef>
              <a:spcAft>
                <a:spcPts val="600"/>
              </a:spcAft>
              <a:buFont typeface="+mj-lt"/>
              <a:buAutoNum type="alphaLcPeriod"/>
            </a:pPr>
            <a:r>
              <a:rPr lang="en-US" sz="1600" dirty="0" smtClean="0"/>
              <a:t>The handout would provide a basic CV, </a:t>
            </a:r>
            <a:r>
              <a:rPr lang="en-US" sz="1600" dirty="0"/>
              <a:t>outlining a physician’s educational and work experience</a:t>
            </a:r>
            <a:r>
              <a:rPr lang="en-US" sz="1600" dirty="0" smtClean="0"/>
              <a:t>.</a:t>
            </a:r>
          </a:p>
          <a:p>
            <a:pPr marL="800100" lvl="1" indent="-342900">
              <a:lnSpc>
                <a:spcPct val="113000"/>
              </a:lnSpc>
              <a:spcBef>
                <a:spcPts val="600"/>
              </a:spcBef>
              <a:spcAft>
                <a:spcPts val="600"/>
              </a:spcAft>
              <a:buFont typeface="+mj-lt"/>
              <a:buAutoNum type="alphaLcPeriod"/>
            </a:pPr>
            <a:r>
              <a:rPr lang="en-US" sz="1600" dirty="0" smtClean="0"/>
              <a:t>The handout (an example offered at right) would also provide a basis for patients to recommend their physician to others, increasing potential referral sources.</a:t>
            </a:r>
          </a:p>
          <a:p>
            <a:pPr marL="0" indent="0">
              <a:lnSpc>
                <a:spcPct val="113000"/>
              </a:lnSpc>
              <a:spcBef>
                <a:spcPts val="600"/>
              </a:spcBef>
              <a:spcAft>
                <a:spcPts val="600"/>
              </a:spcAft>
              <a:buNone/>
            </a:pPr>
            <a:endParaRPr lang="en-US" sz="1600" dirty="0" smtClean="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University of Louisville Physician Brand and Image</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pic>
        <p:nvPicPr>
          <p:cNvPr id="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48200" y="1622752"/>
            <a:ext cx="3429000" cy="4391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07728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572000"/>
          </a:xfrm>
        </p:spPr>
        <p:txBody>
          <a:bodyPr>
            <a:noAutofit/>
          </a:bodyPr>
          <a:lstStyle/>
          <a:p>
            <a:pPr>
              <a:lnSpc>
                <a:spcPct val="113000"/>
              </a:lnSpc>
              <a:spcBef>
                <a:spcPts val="600"/>
              </a:spcBef>
              <a:spcAft>
                <a:spcPts val="600"/>
              </a:spcAft>
              <a:buFont typeface="+mj-lt"/>
              <a:buAutoNum type="arabicPeriod" startAt="3"/>
            </a:pPr>
            <a:r>
              <a:rPr lang="en-US" sz="1600" dirty="0" smtClean="0"/>
              <a:t>Develop future areas of strategic clinical focus with each of </a:t>
            </a:r>
            <a:r>
              <a:rPr lang="en-US" sz="1600" dirty="0" err="1" smtClean="0"/>
              <a:t>UofL’s</a:t>
            </a:r>
            <a:r>
              <a:rPr lang="en-US" sz="1600" dirty="0" smtClean="0"/>
              <a:t> major partners, including taking the following steps:</a:t>
            </a:r>
          </a:p>
          <a:p>
            <a:pPr marL="800100" lvl="1" indent="-342900">
              <a:lnSpc>
                <a:spcPct val="113000"/>
              </a:lnSpc>
              <a:spcBef>
                <a:spcPts val="600"/>
              </a:spcBef>
              <a:spcAft>
                <a:spcPts val="600"/>
              </a:spcAft>
              <a:buFont typeface="+mj-lt"/>
              <a:buAutoNum type="alphaLcPeriod"/>
            </a:pPr>
            <a:r>
              <a:rPr lang="en-US" sz="1600" dirty="0" smtClean="0"/>
              <a:t>Maximize our opportunities with our new partner, Kentucky One.</a:t>
            </a:r>
          </a:p>
          <a:p>
            <a:pPr marL="800100" lvl="1" indent="-342900">
              <a:lnSpc>
                <a:spcPct val="113000"/>
              </a:lnSpc>
              <a:spcBef>
                <a:spcPts val="600"/>
              </a:spcBef>
              <a:spcAft>
                <a:spcPts val="600"/>
              </a:spcAft>
              <a:buFont typeface="+mj-lt"/>
              <a:buAutoNum type="alphaLcPeriod"/>
            </a:pPr>
            <a:r>
              <a:rPr lang="en-US" sz="1600" dirty="0" smtClean="0"/>
              <a:t>Promote mutually beneficial relationships with our hospital partners, including strengthening our relationship with the VA and stabilizing our outside network hospital practice relationships.</a:t>
            </a:r>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The University of Louisville Physician Brand and Image</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Recommendations</a:t>
            </a:r>
            <a:endParaRPr lang="en-US" sz="2000" b="1" dirty="0">
              <a:solidFill>
                <a:srgbClr val="C00000"/>
              </a:solidFill>
            </a:endParaRPr>
          </a:p>
        </p:txBody>
      </p:sp>
    </p:spTree>
    <p:extLst>
      <p:ext uri="{BB962C8B-B14F-4D97-AF65-F5344CB8AC3E}">
        <p14:creationId xmlns:p14="http://schemas.microsoft.com/office/powerpoint/2010/main" val="64164265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419600"/>
          </a:xfrm>
        </p:spPr>
        <p:txBody>
          <a:bodyPr>
            <a:noAutofit/>
          </a:bodyPr>
          <a:lstStyle/>
          <a:p>
            <a:pPr lvl="0">
              <a:lnSpc>
                <a:spcPct val="113000"/>
              </a:lnSpc>
              <a:spcBef>
                <a:spcPts val="1200"/>
              </a:spcBef>
              <a:spcAft>
                <a:spcPts val="1200"/>
              </a:spcAft>
            </a:pPr>
            <a:r>
              <a:rPr lang="en-US" sz="1600" dirty="0" smtClean="0"/>
              <a:t>Due to the diversity and uniqueness of physician services, the physicians of the University of Louisville provide an excellent network of potential referrals.</a:t>
            </a:r>
          </a:p>
          <a:p>
            <a:pPr>
              <a:lnSpc>
                <a:spcPct val="113000"/>
              </a:lnSpc>
              <a:spcBef>
                <a:spcPts val="1200"/>
              </a:spcBef>
              <a:spcAft>
                <a:spcPts val="1200"/>
              </a:spcAft>
            </a:pPr>
            <a:r>
              <a:rPr lang="en-US" sz="1600" dirty="0" smtClean="0"/>
              <a:t>Recognizing this strength in the breadth of services offered, the </a:t>
            </a:r>
            <a:r>
              <a:rPr lang="en-US" sz="1600" dirty="0"/>
              <a:t>physicians of the University of Louisville </a:t>
            </a:r>
            <a:r>
              <a:rPr lang="en-US" sz="1600" dirty="0" smtClean="0"/>
              <a:t>created </a:t>
            </a:r>
            <a:r>
              <a:rPr lang="en-US" sz="1600" dirty="0"/>
              <a:t>an organization (ULP</a:t>
            </a:r>
            <a:r>
              <a:rPr lang="en-US" sz="1600" dirty="0" smtClean="0"/>
              <a:t>) </a:t>
            </a:r>
            <a:r>
              <a:rPr lang="en-US" sz="1600" dirty="0"/>
              <a:t>intended to provided a united front </a:t>
            </a:r>
            <a:r>
              <a:rPr lang="en-US" sz="1600" dirty="0" smtClean="0"/>
              <a:t>among physician </a:t>
            </a:r>
            <a:r>
              <a:rPr lang="en-US" sz="1600" dirty="0"/>
              <a:t>faculty </a:t>
            </a:r>
            <a:r>
              <a:rPr lang="en-US" sz="1600" dirty="0" smtClean="0"/>
              <a:t>members, as well as to reduce costs through economies of scale and enhance care coordination, and thereby improve the patient experience.</a:t>
            </a:r>
            <a:endParaRPr lang="en-US" sz="1600" dirty="0"/>
          </a:p>
          <a:p>
            <a:pPr lvl="1">
              <a:lnSpc>
                <a:spcPct val="113000"/>
              </a:lnSpc>
              <a:spcBef>
                <a:spcPts val="1200"/>
              </a:spcBef>
              <a:spcAft>
                <a:spcPts val="1200"/>
              </a:spcAft>
            </a:pPr>
            <a:r>
              <a:rPr lang="en-US" sz="1600" dirty="0"/>
              <a:t>The creation of this organization required a significant investment of resources </a:t>
            </a:r>
            <a:r>
              <a:rPr lang="en-US" sz="1600" dirty="0" smtClean="0"/>
              <a:t>from </a:t>
            </a:r>
            <a:r>
              <a:rPr lang="en-US" sz="1600" dirty="0"/>
              <a:t>both the University and the physicians themselves</a:t>
            </a:r>
            <a:r>
              <a:rPr lang="en-US" sz="1600" dirty="0" smtClean="0"/>
              <a:t>.</a:t>
            </a:r>
          </a:p>
          <a:p>
            <a:pPr lvl="1">
              <a:lnSpc>
                <a:spcPct val="113000"/>
              </a:lnSpc>
              <a:spcBef>
                <a:spcPts val="1200"/>
              </a:spcBef>
              <a:spcAft>
                <a:spcPts val="1200"/>
              </a:spcAft>
            </a:pPr>
            <a:r>
              <a:rPr lang="en-US" sz="1600" dirty="0" smtClean="0"/>
              <a:t>This investment contemplates that growth in clinical services will be achieved through increased referrals from one UofL physician to another.</a:t>
            </a:r>
            <a:endParaRPr lang="en-US" sz="1600" dirty="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Referral of Patients within Network of University of Louisville Physicians</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350815812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001000" cy="4648200"/>
          </a:xfrm>
        </p:spPr>
        <p:txBody>
          <a:bodyPr>
            <a:noAutofit/>
          </a:bodyPr>
          <a:lstStyle/>
          <a:p>
            <a:pPr>
              <a:lnSpc>
                <a:spcPct val="113000"/>
              </a:lnSpc>
              <a:spcBef>
                <a:spcPts val="1200"/>
              </a:spcBef>
              <a:spcAft>
                <a:spcPts val="1200"/>
              </a:spcAft>
            </a:pPr>
            <a:r>
              <a:rPr lang="en-US" sz="1600" dirty="0"/>
              <a:t>While the clinical practices </a:t>
            </a:r>
            <a:r>
              <a:rPr lang="en-US" sz="1600" dirty="0" smtClean="0"/>
              <a:t>would generally </a:t>
            </a:r>
            <a:r>
              <a:rPr lang="en-US" sz="1600" dirty="0"/>
              <a:t>like to offer a united front and refer patients within the UofL network, some practice groups have been forced </a:t>
            </a:r>
            <a:r>
              <a:rPr lang="en-US" sz="1600" dirty="0" smtClean="0"/>
              <a:t>to </a:t>
            </a:r>
            <a:r>
              <a:rPr lang="en-US" sz="1600" dirty="0"/>
              <a:t>seek other (non-UofL) partners to remain financially </a:t>
            </a:r>
            <a:r>
              <a:rPr lang="en-US" sz="1600" dirty="0" smtClean="0"/>
              <a:t>viable. </a:t>
            </a:r>
          </a:p>
          <a:p>
            <a:pPr>
              <a:lnSpc>
                <a:spcPct val="113000"/>
              </a:lnSpc>
              <a:spcBef>
                <a:spcPts val="1200"/>
              </a:spcBef>
              <a:spcAft>
                <a:spcPts val="1200"/>
              </a:spcAft>
            </a:pPr>
            <a:r>
              <a:rPr lang="en-US" sz="1600" dirty="0" smtClean="0"/>
              <a:t>This failure to refer to other UofL physicians stems from a host of reasons, including:</a:t>
            </a:r>
          </a:p>
          <a:p>
            <a:pPr lvl="1">
              <a:lnSpc>
                <a:spcPct val="113000"/>
              </a:lnSpc>
              <a:spcBef>
                <a:spcPts val="1200"/>
              </a:spcBef>
              <a:spcAft>
                <a:spcPts val="1200"/>
              </a:spcAft>
            </a:pPr>
            <a:r>
              <a:rPr lang="en-US" sz="1600" dirty="0" smtClean="0"/>
              <a:t>Delays in the length of time for patients to get an appointment, based on the failure of some physicians to hold appointment openings for potential referral patients;</a:t>
            </a:r>
          </a:p>
          <a:p>
            <a:pPr lvl="2">
              <a:lnSpc>
                <a:spcPct val="113000"/>
              </a:lnSpc>
              <a:spcBef>
                <a:spcPts val="1200"/>
              </a:spcBef>
              <a:spcAft>
                <a:spcPts val="1200"/>
              </a:spcAft>
            </a:pPr>
            <a:r>
              <a:rPr lang="en-US" sz="1600" dirty="0" smtClean="0"/>
              <a:t>These delays are caused, in part, by physician recruitment needs and opportunities to improve scheduling processes.</a:t>
            </a:r>
          </a:p>
          <a:p>
            <a:pPr lvl="1">
              <a:lnSpc>
                <a:spcPct val="113000"/>
              </a:lnSpc>
              <a:spcBef>
                <a:spcPts val="1200"/>
              </a:spcBef>
              <a:spcAft>
                <a:spcPts val="1200"/>
              </a:spcAft>
            </a:pPr>
            <a:r>
              <a:rPr lang="en-US" sz="1600" dirty="0" smtClean="0"/>
              <a:t>The inability to determine which physicians are University of Louisville physicians, based on individual practice group names that often do not refer to UofL.</a:t>
            </a:r>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3400" y="1143000"/>
            <a:ext cx="7772400" cy="369332"/>
          </a:xfrm>
          <a:prstGeom prst="rect">
            <a:avLst/>
          </a:prstGeom>
          <a:noFill/>
        </p:spPr>
        <p:txBody>
          <a:bodyPr wrap="square" rtlCol="0">
            <a:spAutoFit/>
          </a:bodyPr>
          <a:lstStyle/>
          <a:p>
            <a:r>
              <a:rPr lang="en-US" b="1" dirty="0" smtClean="0"/>
              <a:t>Referral of Patients within Network of University of Louisville Physicians (con’t)</a:t>
            </a:r>
            <a:endParaRPr lang="en-US" b="1" dirty="0"/>
          </a:p>
        </p:txBody>
      </p:sp>
      <p:sp>
        <p:nvSpPr>
          <p:cNvPr id="2" name="TextBox 1"/>
          <p:cNvSpPr txBox="1"/>
          <p:nvPr/>
        </p:nvSpPr>
        <p:spPr>
          <a:xfrm>
            <a:off x="5638800" y="277999"/>
            <a:ext cx="3048000" cy="400110"/>
          </a:xfrm>
          <a:prstGeom prst="rect">
            <a:avLst/>
          </a:prstGeom>
          <a:noFill/>
        </p:spPr>
        <p:txBody>
          <a:bodyPr wrap="square" rtlCol="0">
            <a:spAutoFit/>
          </a:bodyPr>
          <a:lstStyle/>
          <a:p>
            <a:r>
              <a:rPr lang="en-US" sz="2000" b="1" dirty="0" smtClean="0">
                <a:solidFill>
                  <a:srgbClr val="C00000"/>
                </a:solidFill>
              </a:rPr>
              <a:t>Findings and Observations</a:t>
            </a:r>
            <a:endParaRPr lang="en-US" sz="2000" b="1" dirty="0">
              <a:solidFill>
                <a:srgbClr val="C00000"/>
              </a:solidFill>
            </a:endParaRPr>
          </a:p>
        </p:txBody>
      </p:sp>
    </p:spTree>
    <p:extLst>
      <p:ext uri="{BB962C8B-B14F-4D97-AF65-F5344CB8AC3E}">
        <p14:creationId xmlns:p14="http://schemas.microsoft.com/office/powerpoint/2010/main" val="28850523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11079</TotalTime>
  <Words>2180</Words>
  <Application>Microsoft Macintosh PowerPoint</Application>
  <PresentationFormat>Letter Paper (8.5x11 in)</PresentationFormat>
  <Paragraphs>180</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Peter</cp:lastModifiedBy>
  <cp:revision>400</cp:revision>
  <cp:lastPrinted>2013-12-22T13:38:22Z</cp:lastPrinted>
  <dcterms:created xsi:type="dcterms:W3CDTF">2011-10-02T23:20:24Z</dcterms:created>
  <dcterms:modified xsi:type="dcterms:W3CDTF">2013-12-22T13:40:54Z</dcterms:modified>
</cp:coreProperties>
</file>