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15" r:id="rId2"/>
    <p:sldId id="409" r:id="rId3"/>
    <p:sldId id="410" r:id="rId4"/>
    <p:sldId id="403" r:id="rId5"/>
    <p:sldId id="402" r:id="rId6"/>
    <p:sldId id="417" r:id="rId7"/>
    <p:sldId id="411" r:id="rId8"/>
    <p:sldId id="412" r:id="rId9"/>
    <p:sldId id="414" r:id="rId10"/>
    <p:sldId id="416" r:id="rId11"/>
    <p:sldId id="41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43F"/>
    <a:srgbClr val="B40000"/>
    <a:srgbClr val="F4F0F4"/>
    <a:srgbClr val="7030A0"/>
    <a:srgbClr val="D41A1A"/>
    <a:srgbClr val="9F8AB8"/>
    <a:srgbClr val="E9E2EA"/>
    <a:srgbClr val="FCDFD4"/>
    <a:srgbClr val="FFCCCC"/>
    <a:srgbClr val="FDF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500" autoAdjust="0"/>
    <p:restoredTop sz="94671" autoAdjust="0"/>
  </p:normalViewPr>
  <p:slideViewPr>
    <p:cSldViewPr showGuides="1">
      <p:cViewPr>
        <p:scale>
          <a:sx n="80" d="100"/>
          <a:sy n="80" d="100"/>
        </p:scale>
        <p:origin x="-1758" y="-72"/>
      </p:cViewPr>
      <p:guideLst>
        <p:guide orient="horz" pos="403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86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50A08-91AC-4E7E-8ECF-71D29EF1836E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551"/>
            <a:ext cx="3037840" cy="46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30551"/>
            <a:ext cx="3037840" cy="46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F8533-9770-446E-8E95-0C2309998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87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C389F-6B4C-46CF-B95F-B0A065828678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17B28-1884-42CB-B9FB-4013FF5B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18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20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2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20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76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1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7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0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68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6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2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DE71C-542B-48A6-91E4-9C0129A10611}" type="datetimeFigureOut">
              <a:rPr lang="en-US" smtClean="0"/>
              <a:t>9/6/2013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0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-6191" y="0"/>
            <a:ext cx="9372283" cy="6858000"/>
            <a:chOff x="0" y="0"/>
            <a:chExt cx="14400" cy="1080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4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10800" y="9840"/>
              <a:ext cx="3600" cy="480"/>
              <a:chOff x="10800" y="9840"/>
              <a:chExt cx="3600" cy="480"/>
            </a:xfrm>
          </p:grpSpPr>
          <p:sp>
            <p:nvSpPr>
              <p:cNvPr id="15" name="Freeform 8"/>
              <p:cNvSpPr>
                <a:spLocks/>
              </p:cNvSpPr>
              <p:nvPr/>
            </p:nvSpPr>
            <p:spPr bwMode="auto">
              <a:xfrm>
                <a:off x="10800" y="9840"/>
                <a:ext cx="3600" cy="480"/>
              </a:xfrm>
              <a:custGeom>
                <a:avLst/>
                <a:gdLst>
                  <a:gd name="T0" fmla="+- 0 10800 10800"/>
                  <a:gd name="T1" fmla="*/ T0 w 3600"/>
                  <a:gd name="T2" fmla="+- 0 10320 9840"/>
                  <a:gd name="T3" fmla="*/ 10320 h 480"/>
                  <a:gd name="T4" fmla="+- 0 14400 10800"/>
                  <a:gd name="T5" fmla="*/ T4 w 3600"/>
                  <a:gd name="T6" fmla="+- 0 10320 9840"/>
                  <a:gd name="T7" fmla="*/ 10320 h 480"/>
                  <a:gd name="T8" fmla="+- 0 14400 10800"/>
                  <a:gd name="T9" fmla="*/ T8 w 3600"/>
                  <a:gd name="T10" fmla="+- 0 9840 9840"/>
                  <a:gd name="T11" fmla="*/ 9840 h 480"/>
                  <a:gd name="T12" fmla="+- 0 10800 10800"/>
                  <a:gd name="T13" fmla="*/ T12 w 3600"/>
                  <a:gd name="T14" fmla="+- 0 9840 9840"/>
                  <a:gd name="T15" fmla="*/ 9840 h 480"/>
                  <a:gd name="T16" fmla="+- 0 10800 10800"/>
                  <a:gd name="T17" fmla="*/ T16 w 3600"/>
                  <a:gd name="T18" fmla="+- 0 10320 9840"/>
                  <a:gd name="T19" fmla="*/ 10320 h 48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3600" h="480">
                    <a:moveTo>
                      <a:pt x="0" y="480"/>
                    </a:moveTo>
                    <a:lnTo>
                      <a:pt x="3600" y="480"/>
                    </a:lnTo>
                    <a:lnTo>
                      <a:pt x="3600" y="0"/>
                    </a:lnTo>
                    <a:lnTo>
                      <a:pt x="0" y="0"/>
                    </a:lnTo>
                    <a:lnTo>
                      <a:pt x="0" y="48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b="1" dirty="0" smtClean="0"/>
                  <a:t>August 2013</a:t>
                </a:r>
                <a:endParaRPr lang="en-US" b="1" dirty="0"/>
              </a:p>
            </p:txBody>
          </p:sp>
        </p:grp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4320" y="5640"/>
              <a:ext cx="10080" cy="2160"/>
              <a:chOff x="4320" y="5640"/>
              <a:chExt cx="10080" cy="2160"/>
            </a:xfrm>
          </p:grpSpPr>
          <p:sp>
            <p:nvSpPr>
              <p:cNvPr id="14" name="Freeform 10"/>
              <p:cNvSpPr>
                <a:spLocks/>
              </p:cNvSpPr>
              <p:nvPr/>
            </p:nvSpPr>
            <p:spPr bwMode="auto">
              <a:xfrm>
                <a:off x="4320" y="5640"/>
                <a:ext cx="10080" cy="2160"/>
              </a:xfrm>
              <a:custGeom>
                <a:avLst/>
                <a:gdLst>
                  <a:gd name="T0" fmla="+- 0 4320 4320"/>
                  <a:gd name="T1" fmla="*/ T0 w 10080"/>
                  <a:gd name="T2" fmla="+- 0 7800 5640"/>
                  <a:gd name="T3" fmla="*/ 7800 h 2160"/>
                  <a:gd name="T4" fmla="+- 0 14400 4320"/>
                  <a:gd name="T5" fmla="*/ T4 w 10080"/>
                  <a:gd name="T6" fmla="+- 0 7800 5640"/>
                  <a:gd name="T7" fmla="*/ 7800 h 2160"/>
                  <a:gd name="T8" fmla="+- 0 14400 4320"/>
                  <a:gd name="T9" fmla="*/ T8 w 10080"/>
                  <a:gd name="T10" fmla="+- 0 5640 5640"/>
                  <a:gd name="T11" fmla="*/ 5640 h 2160"/>
                  <a:gd name="T12" fmla="+- 0 4320 4320"/>
                  <a:gd name="T13" fmla="*/ T12 w 10080"/>
                  <a:gd name="T14" fmla="+- 0 5640 5640"/>
                  <a:gd name="T15" fmla="*/ 5640 h 2160"/>
                  <a:gd name="T16" fmla="+- 0 4320 4320"/>
                  <a:gd name="T17" fmla="*/ T16 w 10080"/>
                  <a:gd name="T18" fmla="+- 0 7800 5640"/>
                  <a:gd name="T19" fmla="*/ 7800 h 216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0080" h="2160">
                    <a:moveTo>
                      <a:pt x="0" y="2160"/>
                    </a:moveTo>
                    <a:lnTo>
                      <a:pt x="10080" y="2160"/>
                    </a:lnTo>
                    <a:lnTo>
                      <a:pt x="10080" y="0"/>
                    </a:lnTo>
                    <a:lnTo>
                      <a:pt x="0" y="0"/>
                    </a:lnTo>
                    <a:lnTo>
                      <a:pt x="0" y="21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0" y="4440"/>
              <a:ext cx="5400" cy="1680"/>
              <a:chOff x="0" y="4440"/>
              <a:chExt cx="5400" cy="1680"/>
            </a:xfrm>
          </p:grpSpPr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0" y="4440"/>
                <a:ext cx="5400" cy="1680"/>
              </a:xfrm>
              <a:custGeom>
                <a:avLst/>
                <a:gdLst>
                  <a:gd name="T0" fmla="*/ 0 w 5400"/>
                  <a:gd name="T1" fmla="+- 0 6120 4440"/>
                  <a:gd name="T2" fmla="*/ 6120 h 1680"/>
                  <a:gd name="T3" fmla="*/ 5400 w 5400"/>
                  <a:gd name="T4" fmla="+- 0 6120 4440"/>
                  <a:gd name="T5" fmla="*/ 6120 h 1680"/>
                  <a:gd name="T6" fmla="*/ 5400 w 5400"/>
                  <a:gd name="T7" fmla="+- 0 4440 4440"/>
                  <a:gd name="T8" fmla="*/ 4440 h 1680"/>
                  <a:gd name="T9" fmla="*/ 0 w 5400"/>
                  <a:gd name="T10" fmla="+- 0 4440 4440"/>
                  <a:gd name="T11" fmla="*/ 4440 h 1680"/>
                  <a:gd name="T12" fmla="*/ 0 w 5400"/>
                  <a:gd name="T13" fmla="+- 0 6120 4440"/>
                  <a:gd name="T14" fmla="*/ 6120 h 1680"/>
                </a:gdLst>
                <a:ahLst/>
                <a:cxnLst>
                  <a:cxn ang="0">
                    <a:pos x="T0" y="T2"/>
                  </a:cxn>
                  <a:cxn ang="0">
                    <a:pos x="T3" y="T5"/>
                  </a:cxn>
                  <a:cxn ang="0">
                    <a:pos x="T6" y="T8"/>
                  </a:cxn>
                  <a:cxn ang="0">
                    <a:pos x="T9" y="T11"/>
                  </a:cxn>
                  <a:cxn ang="0">
                    <a:pos x="T12" y="T14"/>
                  </a:cxn>
                </a:cxnLst>
                <a:rect l="0" t="0" r="r" b="b"/>
                <a:pathLst>
                  <a:path w="5400" h="1680">
                    <a:moveTo>
                      <a:pt x="0" y="1680"/>
                    </a:moveTo>
                    <a:lnTo>
                      <a:pt x="5400" y="1680"/>
                    </a:lnTo>
                    <a:lnTo>
                      <a:pt x="5400" y="0"/>
                    </a:lnTo>
                    <a:lnTo>
                      <a:pt x="0" y="0"/>
                    </a:lnTo>
                    <a:lnTo>
                      <a:pt x="0" y="1680"/>
                    </a:lnTo>
                    <a:close/>
                  </a:path>
                </a:pathLst>
              </a:custGeom>
              <a:solidFill>
                <a:srgbClr val="A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1037" name="Picture 1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4844"/>
                <a:ext cx="3774" cy="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6" name="TextBox 15"/>
          <p:cNvSpPr txBox="1"/>
          <p:nvPr/>
        </p:nvSpPr>
        <p:spPr>
          <a:xfrm>
            <a:off x="3809999" y="3817203"/>
            <a:ext cx="533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School of Medicine Strategic Planning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0" y="4262735"/>
            <a:ext cx="533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 smtClean="0">
                <a:solidFill>
                  <a:schemeClr val="bg1"/>
                </a:solidFill>
              </a:rPr>
              <a:t>Community Engagement Committee</a:t>
            </a:r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799" y="2294706"/>
            <a:ext cx="7848601" cy="366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 startAt="3"/>
            </a:pPr>
            <a:r>
              <a:rPr lang="en-US" sz="1600" dirty="0"/>
              <a:t>Develop appropriate and effective incentives, rewards and recognition for faculty, staff and students including promotion and tenure policies and practices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>
                <a:ea typeface="Calibri"/>
                <a:cs typeface="Times New Roman"/>
              </a:rPr>
              <a:t>Align to current campus initiatives aimed at evolving the role of “Engagement” and evolving rewards and recognition policies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>
                <a:ea typeface="Calibri"/>
                <a:cs typeface="Times New Roman"/>
              </a:rPr>
              <a:t>Further investigate internal and external best practices (for example Kent School of Social Work and Michigan State University among others)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en-US" sz="1600" dirty="0"/>
              <a:t>Further </a:t>
            </a:r>
            <a:r>
              <a:rPr lang="en-US" sz="1600" dirty="0" smtClean="0"/>
              <a:t>assess and understand the </a:t>
            </a:r>
            <a:r>
              <a:rPr lang="en-US" sz="1600" dirty="0"/>
              <a:t>needs of the Community and align those needs to the School’s strengths, competencies and strategic objectives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/>
              <a:t>Regularly meet with community leaders </a:t>
            </a:r>
            <a:endParaRPr lang="en-US" sz="1600" dirty="0" smtClean="0"/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/>
              <a:t>Understand leading medical trends and statistics in the communities of interest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 startAt="3"/>
            </a:pPr>
            <a:endParaRPr lang="en-US" sz="1600" dirty="0" smtClean="0"/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hevron 7"/>
          <p:cNvSpPr/>
          <p:nvPr/>
        </p:nvSpPr>
        <p:spPr>
          <a:xfrm>
            <a:off x="759362" y="10668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Where do we want to be?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52800" y="1143000"/>
            <a:ext cx="48768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i="1" dirty="0" smtClean="0"/>
              <a:t>In response to the six key findings and conclusions, the Committee developed the following strategies for moving the effort forward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34262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799" y="2208576"/>
            <a:ext cx="7924801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en-US" sz="1600" dirty="0" smtClean="0"/>
              <a:t>Create a </a:t>
            </a:r>
            <a:r>
              <a:rPr lang="en-US" sz="1600" dirty="0"/>
              <a:t>comprehensive marketing and communications plan </a:t>
            </a:r>
            <a:endParaRPr lang="en-US" sz="1600" dirty="0" smtClean="0"/>
          </a:p>
          <a:p>
            <a:pPr marL="800100" lvl="2" indent="-342900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 smtClean="0"/>
              <a:t>Ensure that appropriate resources are committed to fully communicate, market, promote and share the results of the School’s role and work in the community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 startAt="5"/>
            </a:pPr>
            <a:endParaRPr lang="en-US" sz="1600" dirty="0" smtClean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 startAt="5"/>
            </a:pPr>
            <a:endParaRPr lang="en-US" sz="1600" dirty="0">
              <a:ea typeface="Calibri"/>
              <a:cs typeface="Times New Roman"/>
            </a:endParaRPr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hevron 7"/>
          <p:cNvSpPr/>
          <p:nvPr/>
        </p:nvSpPr>
        <p:spPr>
          <a:xfrm>
            <a:off x="759362" y="10668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Where do we want to be?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52800" y="1143000"/>
            <a:ext cx="48768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i="1" dirty="0" smtClean="0"/>
              <a:t>In response to the six key findings and conclusions, the Committee developed the following strategies for moving the effort forward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415363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43000" y="1907132"/>
            <a:ext cx="4038600" cy="301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err="1"/>
              <a:t>Sharmila</a:t>
            </a:r>
            <a:r>
              <a:rPr lang="en-US" sz="2000" dirty="0"/>
              <a:t> </a:t>
            </a:r>
            <a:r>
              <a:rPr lang="en-US" sz="2000" dirty="0" err="1"/>
              <a:t>Makhija</a:t>
            </a:r>
            <a:r>
              <a:rPr lang="en-US" sz="2000" dirty="0"/>
              <a:t> - </a:t>
            </a:r>
            <a:r>
              <a:rPr lang="en-US" sz="2000" dirty="0" smtClean="0"/>
              <a:t>Chair</a:t>
            </a:r>
            <a:endParaRPr lang="en-US" sz="2000" dirty="0"/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/>
              <a:t>Dan Cogan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Kelli Bullard Dunn</a:t>
            </a:r>
            <a:endParaRPr lang="en-US" sz="2000" dirty="0"/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/>
              <a:t>Irv Joshua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Faye Jones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/>
              <a:t>Erica </a:t>
            </a:r>
            <a:r>
              <a:rPr lang="en-US" sz="2000" dirty="0" err="1" smtClean="0"/>
              <a:t>Labar</a:t>
            </a:r>
            <a:r>
              <a:rPr lang="en-US" sz="2000" dirty="0" smtClean="0"/>
              <a:t> </a:t>
            </a:r>
            <a:endParaRPr lang="en-US" sz="2000" dirty="0"/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57200" y="1337846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The Community Engagement Committee</a:t>
            </a:r>
            <a:endParaRPr lang="en-US" b="1" u="sng" dirty="0"/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800600" y="1889115"/>
            <a:ext cx="4038600" cy="301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/>
              <a:t>Gary Mans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Terri </a:t>
            </a:r>
            <a:r>
              <a:rPr lang="en-US" sz="2000" dirty="0"/>
              <a:t>Mason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Kerri </a:t>
            </a:r>
            <a:r>
              <a:rPr lang="en-US" sz="2000" dirty="0" err="1"/>
              <a:t>Remmel</a:t>
            </a:r>
            <a:endParaRPr lang="en-US" sz="2000" dirty="0"/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/>
              <a:t>Michael Rowland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Ted Smith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Allan Tasman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Steve Wheeler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63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326696" y="1524000"/>
            <a:ext cx="1586593" cy="66631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Educational Enterprise</a:t>
            </a:r>
          </a:p>
          <a:p>
            <a:pPr algn="ctr"/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Committee</a:t>
            </a: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326696" y="2451068"/>
            <a:ext cx="1586593" cy="66631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 </a:t>
            </a:r>
          </a:p>
          <a:p>
            <a:pPr algn="ctr"/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Enterprise</a:t>
            </a:r>
          </a:p>
          <a:p>
            <a:pPr algn="ctr"/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Committee</a:t>
            </a: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26696" y="3379086"/>
            <a:ext cx="1586593" cy="66631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Clinical </a:t>
            </a:r>
          </a:p>
          <a:p>
            <a:pPr algn="ctr"/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Enterprise Committee</a:t>
            </a: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26696" y="4293294"/>
            <a:ext cx="1586593" cy="66631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Community </a:t>
            </a:r>
          </a:p>
          <a:p>
            <a:pPr algn="ctr"/>
            <a:r>
              <a:rPr lang="en-US" sz="1200" b="1" dirty="0" smtClean="0"/>
              <a:t>Engagement Committee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985407" y="1539851"/>
            <a:ext cx="31010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plan for enhancing the quality and breadth of the medical education and student success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985407" y="2512827"/>
            <a:ext cx="3317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plan for growing and strengthening our research portfolio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985407" y="3399403"/>
            <a:ext cx="3317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plan for improving the quality and strength of our clinical  practice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985407" y="4372379"/>
            <a:ext cx="3317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plan for enhancing our impact and role in the community</a:t>
            </a:r>
            <a:endParaRPr lang="en-US" sz="1400" dirty="0"/>
          </a:p>
        </p:txBody>
      </p:sp>
      <p:sp>
        <p:nvSpPr>
          <p:cNvPr id="12" name="Right Brace 11"/>
          <p:cNvSpPr/>
          <p:nvPr/>
        </p:nvSpPr>
        <p:spPr>
          <a:xfrm>
            <a:off x="6086473" y="1534115"/>
            <a:ext cx="576943" cy="3425493"/>
          </a:xfrm>
          <a:prstGeom prst="rightBrace">
            <a:avLst>
              <a:gd name="adj1" fmla="val 55365"/>
              <a:gd name="adj2" fmla="val 47437"/>
            </a:avLst>
          </a:prstGeom>
          <a:ln w="12700">
            <a:solidFill>
              <a:srgbClr val="9F8A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9617" y="2879499"/>
            <a:ext cx="1947183" cy="1551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400" i="1" dirty="0" smtClean="0"/>
              <a:t>Seek input  and participation from all critical stakeholder`s including faculty, staff, ULP, University Hospital, and Kentucky One</a:t>
            </a:r>
            <a:endParaRPr lang="en-US" sz="1400" i="1" dirty="0"/>
          </a:p>
        </p:txBody>
      </p:sp>
      <p:sp>
        <p:nvSpPr>
          <p:cNvPr id="26" name="Rounded Rectangle 25"/>
          <p:cNvSpPr/>
          <p:nvPr/>
        </p:nvSpPr>
        <p:spPr>
          <a:xfrm rot="16200000">
            <a:off x="-925234" y="2987474"/>
            <a:ext cx="3425490" cy="518774"/>
          </a:xfrm>
          <a:prstGeom prst="roundRect">
            <a:avLst/>
          </a:prstGeom>
          <a:solidFill>
            <a:srgbClr val="3A543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Four Inter-related and Integrated Planning Initiatives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736978" y="1646508"/>
            <a:ext cx="1797422" cy="113771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Planning Process that is Inclusive, Collaborative, Transparent</a:t>
            </a:r>
            <a:endParaRPr lang="en-US" sz="1200" b="1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457200" y="561002"/>
            <a:ext cx="8229600" cy="0"/>
          </a:xfrm>
          <a:prstGeom prst="line">
            <a:avLst/>
          </a:prstGeom>
          <a:ln w="38100">
            <a:solidFill>
              <a:srgbClr val="B4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" y="6047402"/>
            <a:ext cx="8229600" cy="0"/>
          </a:xfrm>
          <a:prstGeom prst="line">
            <a:avLst/>
          </a:prstGeom>
          <a:ln w="38100">
            <a:solidFill>
              <a:srgbClr val="B4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457200" y="90251"/>
            <a:ext cx="1143000" cy="423938"/>
            <a:chOff x="3276600" y="1371600"/>
            <a:chExt cx="1593467" cy="592792"/>
          </a:xfrm>
        </p:grpSpPr>
        <p:grpSp>
          <p:nvGrpSpPr>
            <p:cNvPr id="31" name="Group 30"/>
            <p:cNvGrpSpPr/>
            <p:nvPr/>
          </p:nvGrpSpPr>
          <p:grpSpPr>
            <a:xfrm>
              <a:off x="3276600" y="1371600"/>
              <a:ext cx="1593467" cy="545892"/>
              <a:chOff x="5195833" y="1826280"/>
              <a:chExt cx="2222500" cy="812800"/>
            </a:xfrm>
          </p:grpSpPr>
          <p:pic>
            <p:nvPicPr>
              <p:cNvPr id="33" name="rg_hi" descr="Description: http://t1.gstatic.com/images?q=tbn:ANd9GcR80NzUUOVjETFym0UB5TJl_6YetKr3ij6xPWktyEpcDkLpsuXJ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5833" y="1826280"/>
                <a:ext cx="774700" cy="8128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4" name="Group 33"/>
              <p:cNvGrpSpPr>
                <a:grpSpLocks/>
              </p:cNvGrpSpPr>
              <p:nvPr/>
            </p:nvGrpSpPr>
            <p:grpSpPr>
              <a:xfrm>
                <a:off x="5961008" y="1981200"/>
                <a:ext cx="1457325" cy="657880"/>
                <a:chOff x="1295400" y="2362200"/>
                <a:chExt cx="4191000" cy="1524000"/>
              </a:xfrm>
            </p:grpSpPr>
            <p:pic>
              <p:nvPicPr>
                <p:cNvPr id="35" name="Picture 34" descr="School of Dentistry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600200" y="2362200"/>
                  <a:ext cx="3810000" cy="1476375"/>
                </a:xfrm>
                <a:prstGeom prst="rect">
                  <a:avLst/>
                </a:prstGeom>
                <a:noFill/>
              </p:spPr>
            </p:pic>
            <p:sp>
              <p:nvSpPr>
                <p:cNvPr id="36" name="Rectangle 35"/>
                <p:cNvSpPr/>
                <p:nvPr/>
              </p:nvSpPr>
              <p:spPr>
                <a:xfrm>
                  <a:off x="1295400" y="3429000"/>
                  <a:ext cx="41910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600">
                      <a:effectLst/>
                      <a:ea typeface="Times New Roman"/>
                      <a:cs typeface="Times New Roman"/>
                    </a:rPr>
                    <a:t> </a:t>
                  </a:r>
                  <a:endParaRPr lang="en-US" sz="600">
                    <a:effectLst/>
                    <a:ea typeface="Calibri"/>
                    <a:cs typeface="Times New Roman"/>
                  </a:endParaRPr>
                </a:p>
              </p:txBody>
            </p:sp>
          </p:grpSp>
        </p:grpSp>
        <p:sp>
          <p:nvSpPr>
            <p:cNvPr id="32" name="Rectangle 31"/>
            <p:cNvSpPr/>
            <p:nvPr/>
          </p:nvSpPr>
          <p:spPr>
            <a:xfrm>
              <a:off x="3849842" y="1763485"/>
              <a:ext cx="1009566" cy="2009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700" b="1" dirty="0" smtClean="0">
                  <a:solidFill>
                    <a:srgbClr val="B40000"/>
                  </a:solidFill>
                </a:rPr>
                <a:t>School of Medicine</a:t>
              </a:r>
              <a:endParaRPr lang="en-US" sz="700" b="1" dirty="0">
                <a:solidFill>
                  <a:srgbClr val="B40000"/>
                </a:solidFill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528123" y="838200"/>
            <a:ext cx="8042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/>
              <a:t>The Community Engagement Team was assembled as one of four strategic planning teams charged with developing a path forward for the School of Medicine to define and advance its role in the community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314525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59362" y="3041809"/>
            <a:ext cx="2136238" cy="195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400" dirty="0" smtClean="0"/>
              <a:t>Assessment of existing community practices</a:t>
            </a:r>
          </a:p>
          <a:p>
            <a:pPr marL="176213" indent="-17621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400" dirty="0" smtClean="0"/>
              <a:t>Evaluation of strengths, weaknesses, opportunities, and threats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14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3048000"/>
            <a:ext cx="2286000" cy="10606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6213" indent="-17621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400" dirty="0"/>
              <a:t>The design of plans to improve </a:t>
            </a:r>
            <a:r>
              <a:rPr lang="en-US" sz="1400" dirty="0" smtClean="0"/>
              <a:t>the quality of community practices, programs and efforts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91200" y="3048000"/>
            <a:ext cx="2362200" cy="179741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6213" indent="-17621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400" dirty="0" smtClean="0"/>
              <a:t>Detailed plans for implementing initiatives designed to improve educational, clinical, research and community programs , practices and services</a:t>
            </a:r>
          </a:p>
        </p:txBody>
      </p:sp>
      <p:sp>
        <p:nvSpPr>
          <p:cNvPr id="15" name="Chevron 14"/>
          <p:cNvSpPr/>
          <p:nvPr/>
        </p:nvSpPr>
        <p:spPr>
          <a:xfrm>
            <a:off x="759362" y="19050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Where are we today?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0" name="Chevron 19"/>
          <p:cNvSpPr/>
          <p:nvPr/>
        </p:nvSpPr>
        <p:spPr>
          <a:xfrm>
            <a:off x="3276600" y="19050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Where do we want to be?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5800556" y="19050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will we get there?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9600" y="1154668"/>
            <a:ext cx="716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 smtClean="0"/>
              <a:t>The Committee followed the general approach used by each of the four strategic planning teams and completed Phases 1 &amp; 2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85758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799" y="1981200"/>
            <a:ext cx="7924801" cy="5197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/>
              <a:t>To guide its effort, the Committee created the following definition of  </a:t>
            </a:r>
            <a:r>
              <a:rPr lang="en-US" sz="1600" dirty="0"/>
              <a:t>"Community </a:t>
            </a:r>
            <a:r>
              <a:rPr lang="en-US" sz="1600" dirty="0" smtClean="0"/>
              <a:t>Engagement</a:t>
            </a:r>
            <a:r>
              <a:rPr lang="en-US" sz="1600" dirty="0"/>
              <a:t>" </a:t>
            </a:r>
            <a:endParaRPr lang="en-US" sz="1600" dirty="0" smtClean="0"/>
          </a:p>
          <a:p>
            <a:pPr marL="795338" lvl="2">
              <a:lnSpc>
                <a:spcPct val="115000"/>
              </a:lnSpc>
              <a:spcBef>
                <a:spcPts val="300"/>
              </a:spcBef>
            </a:pPr>
            <a:r>
              <a:rPr lang="en-US" sz="1600" b="1" i="1" dirty="0" smtClean="0"/>
              <a:t>Community Engagement is  </a:t>
            </a:r>
            <a:r>
              <a:rPr lang="en-US" sz="1600" b="1" i="1" dirty="0"/>
              <a:t>a form of scholarship that embraces teaching, research, and service for the mutual benefit of external audiences and the University.  Examples could include community-based research, service-learning, educational enrichment programs for the public, youth services, public health outreach, health education, etc.</a:t>
            </a:r>
            <a:endParaRPr lang="en-US" sz="1600" b="1" i="1" dirty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/>
              <a:t>“Community Engagement” differs from “Community Service” </a:t>
            </a:r>
          </a:p>
          <a:p>
            <a:pPr marL="742950" lvl="1" indent="-285750">
              <a:lnSpc>
                <a:spcPct val="115000"/>
              </a:lnSpc>
              <a:spcBef>
                <a:spcPts val="300"/>
              </a:spcBef>
              <a:buFont typeface="Calibri" pitchFamily="34" charset="0"/>
              <a:buChar char="—"/>
            </a:pPr>
            <a:r>
              <a:rPr lang="en-US" sz="1600" dirty="0" smtClean="0"/>
              <a:t>Community Service is often associated with volunteerism and generally refers </a:t>
            </a:r>
            <a:r>
              <a:rPr lang="en-US" sz="1600" dirty="0"/>
              <a:t>to service that a person performs for the benefit of his or her local community. </a:t>
            </a:r>
            <a:r>
              <a:rPr lang="en-US" sz="1600" dirty="0" smtClean="0"/>
              <a:t> </a:t>
            </a:r>
          </a:p>
          <a:p>
            <a:pPr marL="742950" lvl="1" indent="-285750">
              <a:lnSpc>
                <a:spcPct val="115000"/>
              </a:lnSpc>
              <a:spcBef>
                <a:spcPts val="300"/>
              </a:spcBef>
              <a:buFont typeface="Calibri" pitchFamily="34" charset="0"/>
              <a:buChar char="—"/>
            </a:pPr>
            <a:r>
              <a:rPr lang="en-US" sz="1600" dirty="0" smtClean="0"/>
              <a:t>Community Engagement is a form of scholarship for the </a:t>
            </a:r>
            <a:r>
              <a:rPr lang="en-US" sz="1600" b="1" i="1" dirty="0" smtClean="0"/>
              <a:t>mutual benefit of the institution and the community</a:t>
            </a:r>
          </a:p>
          <a:p>
            <a:pPr marL="285750" indent="-28575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/>
              <a:t>The Committee recognized that “Community” reaches beyond just the local or regional geography and includes issues of </a:t>
            </a:r>
            <a:r>
              <a:rPr lang="en-US" sz="1600" dirty="0" smtClean="0"/>
              <a:t>national and global </a:t>
            </a:r>
            <a:r>
              <a:rPr lang="en-US" sz="1600" dirty="0"/>
              <a:t>importance</a:t>
            </a:r>
          </a:p>
          <a:p>
            <a:pPr marL="285750" indent="-28575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endParaRPr lang="en-US" sz="1600" b="1" i="1" dirty="0" smtClean="0"/>
          </a:p>
          <a:p>
            <a:pPr>
              <a:lnSpc>
                <a:spcPct val="115000"/>
              </a:lnSpc>
              <a:spcBef>
                <a:spcPts val="300"/>
              </a:spcBef>
            </a:pPr>
            <a:endParaRPr lang="en-US" sz="1600" dirty="0"/>
          </a:p>
          <a:p>
            <a:pPr>
              <a:lnSpc>
                <a:spcPct val="115000"/>
              </a:lnSpc>
              <a:spcBef>
                <a:spcPts val="300"/>
              </a:spcBef>
            </a:pPr>
            <a:r>
              <a:rPr lang="en-US" sz="1600" dirty="0" smtClean="0"/>
              <a:t>  </a:t>
            </a:r>
            <a:endParaRPr lang="en-US" sz="1600" dirty="0">
              <a:ea typeface="Calibri"/>
              <a:cs typeface="Times New Roman"/>
            </a:endParaRPr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hevron 7"/>
          <p:cNvSpPr/>
          <p:nvPr/>
        </p:nvSpPr>
        <p:spPr>
          <a:xfrm>
            <a:off x="759362" y="10668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Where are we today?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1219200"/>
            <a:ext cx="4876800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i="1" dirty="0" smtClean="0"/>
              <a:t>Creating a common definition of Community Engagement to guide the effort 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242525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799" y="2241485"/>
            <a:ext cx="7848601" cy="3858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1600" dirty="0" smtClean="0"/>
              <a:t>Medical School faculty, students and staff are engaged in meaningful scholarly, research, and service projects and initiatives across our major communities (Metro Louisville, </a:t>
            </a:r>
            <a:r>
              <a:rPr lang="en-US" sz="1600" dirty="0" err="1" smtClean="0"/>
              <a:t>Kentuckiana</a:t>
            </a:r>
            <a:r>
              <a:rPr lang="en-US" sz="1600" dirty="0" smtClean="0"/>
              <a:t>, and the Commonwealth of Kentucky)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 smtClean="0">
                <a:ea typeface="Calibri"/>
                <a:cs typeface="Times New Roman"/>
              </a:rPr>
              <a:t>There is a lot of good work occurring and people are engaged</a:t>
            </a:r>
            <a:endParaRPr lang="en-US" sz="16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1600" dirty="0" smtClean="0"/>
              <a:t>While good and meaningful community engagement is occurring, the School’s efforts are largely disjointed </a:t>
            </a:r>
            <a:r>
              <a:rPr lang="en-US" sz="1600" dirty="0"/>
              <a:t>and </a:t>
            </a:r>
            <a:r>
              <a:rPr lang="en-US" sz="1600" dirty="0" smtClean="0"/>
              <a:t>uncoordinated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 smtClean="0">
                <a:ea typeface="Calibri"/>
                <a:cs typeface="Times New Roman"/>
              </a:rPr>
              <a:t>The School is not leveraging activities, partners or efforts in ways that could produce greater results</a:t>
            </a:r>
            <a:endParaRPr lang="en-US" sz="16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1600" dirty="0" smtClean="0"/>
              <a:t>The focus of the School’s Community </a:t>
            </a:r>
            <a:r>
              <a:rPr lang="en-US" sz="1600" dirty="0"/>
              <a:t>engagement </a:t>
            </a:r>
            <a:r>
              <a:rPr lang="en-US" sz="1600" dirty="0" smtClean="0"/>
              <a:t>effort is largely </a:t>
            </a:r>
            <a:r>
              <a:rPr lang="en-US" sz="1600" dirty="0"/>
              <a:t>led by </a:t>
            </a:r>
            <a:r>
              <a:rPr lang="en-US" sz="1600" dirty="0" smtClean="0"/>
              <a:t>individual faculty</a:t>
            </a:r>
            <a:r>
              <a:rPr lang="en-US" sz="1600" dirty="0"/>
              <a:t>, staff or </a:t>
            </a:r>
            <a:r>
              <a:rPr lang="en-US" sz="1600" dirty="0" smtClean="0"/>
              <a:t>students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 smtClean="0">
                <a:ea typeface="Calibri"/>
                <a:cs typeface="Times New Roman"/>
              </a:rPr>
              <a:t>Individuals seek opportunities and develop opportunities aligned to their interests and competencies</a:t>
            </a:r>
            <a:endParaRPr lang="en-US" sz="1600" dirty="0">
              <a:ea typeface="Calibri"/>
              <a:cs typeface="Times New Roman"/>
            </a:endParaRPr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hevron 7"/>
          <p:cNvSpPr/>
          <p:nvPr/>
        </p:nvSpPr>
        <p:spPr>
          <a:xfrm>
            <a:off x="759362" y="10668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Where are we today?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1143000"/>
            <a:ext cx="48768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i="1" dirty="0"/>
              <a:t>In assessing and evaluating the current community engagement effort within the School of Medicine, the committee made the following six leading conclusions</a:t>
            </a:r>
          </a:p>
        </p:txBody>
      </p:sp>
    </p:spTree>
    <p:extLst>
      <p:ext uri="{BB962C8B-B14F-4D97-AF65-F5344CB8AC3E}">
        <p14:creationId xmlns:p14="http://schemas.microsoft.com/office/powerpoint/2010/main" val="28707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799" y="2208576"/>
            <a:ext cx="7848601" cy="436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300"/>
              </a:spcBef>
              <a:buFont typeface="+mj-lt"/>
              <a:buAutoNum type="arabicPeriod" startAt="4"/>
            </a:pPr>
            <a:r>
              <a:rPr lang="en-US" sz="1600" dirty="0" smtClean="0"/>
              <a:t>The School’s Community engagement effort </a:t>
            </a:r>
            <a:r>
              <a:rPr lang="en-US" sz="1600" dirty="0"/>
              <a:t>lacks strategic focus and </a:t>
            </a:r>
            <a:r>
              <a:rPr lang="en-US" sz="1600" dirty="0" smtClean="0"/>
              <a:t>direction</a:t>
            </a:r>
          </a:p>
          <a:p>
            <a:pPr marL="800100" lvl="1" indent="-34290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>
                <a:ea typeface="Calibri"/>
                <a:cs typeface="Times New Roman"/>
              </a:rPr>
              <a:t>The School lacks a clear vision for its role in the community and any meaningful strategies aligned to such a vision</a:t>
            </a:r>
          </a:p>
          <a:p>
            <a:pPr marL="800100" lvl="1" indent="-34290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>
                <a:ea typeface="Calibri"/>
                <a:cs typeface="Times New Roman"/>
              </a:rPr>
              <a:t>As a result the School lacks clearly defined objectives, measures, metrics or targets for guiding its Community engagement effort</a:t>
            </a:r>
            <a:endParaRPr lang="en-US" sz="16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buFont typeface="+mj-lt"/>
              <a:buAutoNum type="arabicPeriod" startAt="4"/>
            </a:pPr>
            <a:r>
              <a:rPr lang="en-US" sz="1600" dirty="0" smtClean="0"/>
              <a:t>The School is not </a:t>
            </a:r>
            <a:r>
              <a:rPr lang="en-US" sz="1600" dirty="0"/>
              <a:t>getting appropriate </a:t>
            </a:r>
            <a:r>
              <a:rPr lang="en-US" sz="1600" dirty="0" smtClean="0"/>
              <a:t>recognition from the Community for its efforts</a:t>
            </a:r>
          </a:p>
          <a:p>
            <a:pPr marL="800100" lvl="1" indent="-34290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/>
              <a:t>Many efforts are unknown and not widely communicated or shared with others in the School or outside the University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buFont typeface="+mj-lt"/>
              <a:buAutoNum type="arabicPeriod" startAt="4"/>
            </a:pPr>
            <a:r>
              <a:rPr lang="en-US" sz="1600" dirty="0"/>
              <a:t>There are limited incentives and rewards for </a:t>
            </a:r>
            <a:r>
              <a:rPr lang="en-US" sz="1600" dirty="0" smtClean="0"/>
              <a:t>faculty and staff to be involved in community engagement efforts</a:t>
            </a:r>
          </a:p>
          <a:p>
            <a:pPr marL="800100" lvl="1" indent="-34290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>
                <a:ea typeface="Calibri"/>
                <a:cs typeface="Times New Roman"/>
              </a:rPr>
              <a:t>Promotion and tenure guidelines do not adequately recognize engagement</a:t>
            </a:r>
          </a:p>
          <a:p>
            <a:pPr marL="800100" lvl="1" indent="-34290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>
                <a:ea typeface="Calibri"/>
                <a:cs typeface="Times New Roman"/>
              </a:rPr>
              <a:t>There are ineffective financial or other rewards to stimulate greater participation in community engagement</a:t>
            </a:r>
            <a:endParaRPr lang="en-US" sz="16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buFont typeface="+mj-lt"/>
              <a:buAutoNum type="arabicPeriod" startAt="4"/>
            </a:pPr>
            <a:endParaRPr lang="en-US" sz="1600" dirty="0">
              <a:ea typeface="Calibri"/>
              <a:cs typeface="Times New Roman"/>
            </a:endParaRPr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hevron 7"/>
          <p:cNvSpPr/>
          <p:nvPr/>
        </p:nvSpPr>
        <p:spPr>
          <a:xfrm>
            <a:off x="759362" y="10668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Where are we today?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52800" y="1143000"/>
            <a:ext cx="48768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i="1" dirty="0"/>
              <a:t>In assessing and evaluating the current community engagement effort within the School of Medicine, the committee made the following six leading conclusions</a:t>
            </a:r>
          </a:p>
        </p:txBody>
      </p:sp>
    </p:spTree>
    <p:extLst>
      <p:ext uri="{BB962C8B-B14F-4D97-AF65-F5344CB8AC3E}">
        <p14:creationId xmlns:p14="http://schemas.microsoft.com/office/powerpoint/2010/main" val="22477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799" y="2370162"/>
            <a:ext cx="7848601" cy="311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15000"/>
              </a:lnSpc>
              <a:spcBef>
                <a:spcPts val="300"/>
              </a:spcBef>
              <a:buFontTx/>
              <a:buAutoNum type="arabicPeriod"/>
            </a:pPr>
            <a:r>
              <a:rPr lang="en-US" sz="1600" dirty="0"/>
              <a:t>Expand the School’s mission to include “Community Engagement” as a fourth pillar of the School’s goals </a:t>
            </a:r>
          </a:p>
          <a:p>
            <a:pPr marL="800100" lvl="1" indent="-34290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/>
              <a:t>Create a vision for </a:t>
            </a:r>
            <a:r>
              <a:rPr lang="en-US" sz="1600" dirty="0" smtClean="0"/>
              <a:t>Community Engagement </a:t>
            </a:r>
          </a:p>
          <a:p>
            <a:pPr marL="800100" lvl="1" indent="-34290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/>
              <a:t>Develop </a:t>
            </a:r>
            <a:r>
              <a:rPr lang="en-US" sz="1600" dirty="0"/>
              <a:t>a detailed strategy for </a:t>
            </a:r>
            <a:r>
              <a:rPr lang="en-US" sz="1600" dirty="0" smtClean="0"/>
              <a:t>achieving the vision </a:t>
            </a:r>
          </a:p>
          <a:p>
            <a:pPr marL="800100" lvl="1" indent="-34290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/>
              <a:t>Create specific goals</a:t>
            </a:r>
            <a:r>
              <a:rPr lang="en-US" sz="1600" dirty="0"/>
              <a:t>, objectives, targets and measures of success </a:t>
            </a:r>
            <a:r>
              <a:rPr lang="en-US" sz="1600" dirty="0" smtClean="0"/>
              <a:t>for the School, departments, faculty and staff</a:t>
            </a:r>
            <a:endParaRPr lang="en-US" sz="1600" dirty="0"/>
          </a:p>
          <a:p>
            <a:pPr marL="800100" lvl="1" indent="-342900">
              <a:lnSpc>
                <a:spcPct val="11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600" dirty="0" smtClean="0"/>
              <a:t>Ensure </a:t>
            </a:r>
            <a:r>
              <a:rPr lang="en-US" sz="1600" dirty="0"/>
              <a:t>that the Community Engagement Plan in aligned, integrated and supportive of the overall strategic aims of the School of </a:t>
            </a:r>
            <a:r>
              <a:rPr lang="en-US" sz="1600" dirty="0" smtClean="0"/>
              <a:t>Medicine and with the broader aims of the University and the other Health Sciences Schools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buFont typeface="+mj-lt"/>
              <a:buAutoNum type="arabicPeriod" startAt="3"/>
            </a:pPr>
            <a:endParaRPr lang="en-US" sz="1600" dirty="0">
              <a:ea typeface="Calibri"/>
              <a:cs typeface="Times New Roman"/>
            </a:endParaRPr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hevron 7"/>
          <p:cNvSpPr/>
          <p:nvPr/>
        </p:nvSpPr>
        <p:spPr>
          <a:xfrm>
            <a:off x="759362" y="10668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Where do we want to be?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52800" y="1143000"/>
            <a:ext cx="48768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i="1" dirty="0" smtClean="0"/>
              <a:t>In response to the six key findings and conclusions, the Committee developed the following strategies for moving the effort forward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3457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hevron 7"/>
          <p:cNvSpPr/>
          <p:nvPr/>
        </p:nvSpPr>
        <p:spPr>
          <a:xfrm>
            <a:off x="759362" y="1066800"/>
            <a:ext cx="2505244" cy="914400"/>
          </a:xfrm>
          <a:prstGeom prst="chevron">
            <a:avLst>
              <a:gd name="adj" fmla="val 4883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Where do we want to be?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52800" y="1143000"/>
            <a:ext cx="48768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i="1" dirty="0" smtClean="0"/>
              <a:t>In response to the six key findings and conclusions, the Committee developed the following strategies for moving the effort forward</a:t>
            </a:r>
            <a:endParaRPr lang="en-US" sz="16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00200" y="4535031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683162" y="2131094"/>
            <a:ext cx="8003638" cy="404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Font typeface="+mj-lt"/>
              <a:buAutoNum type="arabicPeriod" startAt="2"/>
            </a:pPr>
            <a:r>
              <a:rPr lang="en-US" sz="1600" dirty="0" smtClean="0"/>
              <a:t>Create </a:t>
            </a:r>
            <a:r>
              <a:rPr lang="en-US" sz="1600" dirty="0"/>
              <a:t>an Office of </a:t>
            </a:r>
            <a:r>
              <a:rPr lang="en-US" sz="1600" dirty="0" smtClean="0"/>
              <a:t>Community Engagement</a:t>
            </a:r>
            <a:endParaRPr lang="en-US" sz="1600" dirty="0"/>
          </a:p>
          <a:p>
            <a:pPr marL="800100" lvl="1" indent="-34290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1600" dirty="0" smtClean="0"/>
              <a:t>Facilitate </a:t>
            </a:r>
            <a:r>
              <a:rPr lang="en-US" sz="1600" dirty="0"/>
              <a:t>the development and execution of a Community Engagement </a:t>
            </a:r>
            <a:r>
              <a:rPr lang="en-US" sz="1600" dirty="0" smtClean="0"/>
              <a:t>Plan that includes, but is not limited to, achieving the following objectives: </a:t>
            </a:r>
          </a:p>
          <a:p>
            <a:pPr marL="1200150" lvl="2" indent="-285750">
              <a:lnSpc>
                <a:spcPct val="114000"/>
              </a:lnSpc>
              <a:buFont typeface="Calibri" pitchFamily="34" charset="0"/>
              <a:buChar char="—"/>
            </a:pPr>
            <a:r>
              <a:rPr lang="en-US" sz="1400" dirty="0" smtClean="0"/>
              <a:t>Advance scholarly </a:t>
            </a:r>
            <a:r>
              <a:rPr lang="en-US" sz="1400" dirty="0"/>
              <a:t>and research based engagement</a:t>
            </a:r>
          </a:p>
          <a:p>
            <a:pPr marL="1200150" lvl="2" indent="-285750">
              <a:lnSpc>
                <a:spcPct val="114000"/>
              </a:lnSpc>
              <a:buFont typeface="Calibri" pitchFamily="34" charset="0"/>
              <a:buChar char="—"/>
            </a:pPr>
            <a:r>
              <a:rPr lang="en-US" sz="1400" dirty="0" smtClean="0"/>
              <a:t>Broaden community </a:t>
            </a:r>
            <a:r>
              <a:rPr lang="en-US" sz="1400" dirty="0"/>
              <a:t>partnerships</a:t>
            </a:r>
          </a:p>
          <a:p>
            <a:pPr marL="1200150" lvl="2" indent="-285750">
              <a:lnSpc>
                <a:spcPct val="114000"/>
              </a:lnSpc>
              <a:buFont typeface="Calibri" pitchFamily="34" charset="0"/>
              <a:buChar char="—"/>
            </a:pPr>
            <a:r>
              <a:rPr lang="en-US" sz="1400" dirty="0" smtClean="0"/>
              <a:t>Adequately market and promote the </a:t>
            </a:r>
            <a:r>
              <a:rPr lang="en-US" sz="1400" dirty="0"/>
              <a:t>effort</a:t>
            </a:r>
          </a:p>
          <a:p>
            <a:pPr marL="1200150" lvl="2" indent="-285750">
              <a:lnSpc>
                <a:spcPct val="114000"/>
              </a:lnSpc>
              <a:buFont typeface="Calibri" pitchFamily="34" charset="0"/>
              <a:buChar char="—"/>
            </a:pPr>
            <a:r>
              <a:rPr lang="en-US" sz="1400" dirty="0" smtClean="0"/>
              <a:t>Create meaningful rewards </a:t>
            </a:r>
            <a:r>
              <a:rPr lang="en-US" sz="1400" dirty="0"/>
              <a:t>and </a:t>
            </a:r>
            <a:r>
              <a:rPr lang="en-US" sz="1400" dirty="0" smtClean="0"/>
              <a:t>recognition for faculty and staff</a:t>
            </a:r>
            <a:endParaRPr lang="en-US" sz="1400" dirty="0"/>
          </a:p>
          <a:p>
            <a:pPr marL="1200150" lvl="2" indent="-285750">
              <a:lnSpc>
                <a:spcPct val="114000"/>
              </a:lnSpc>
              <a:buFont typeface="Calibri" pitchFamily="34" charset="0"/>
              <a:buChar char="—"/>
            </a:pPr>
            <a:r>
              <a:rPr lang="en-US" sz="1400" dirty="0"/>
              <a:t>Ensure that the </a:t>
            </a:r>
            <a:r>
              <a:rPr lang="en-US" sz="1400" dirty="0" smtClean="0"/>
              <a:t>overall effort </a:t>
            </a:r>
            <a:r>
              <a:rPr lang="en-US" sz="1400" dirty="0"/>
              <a:t>is organized and coordinated</a:t>
            </a:r>
          </a:p>
          <a:p>
            <a:pPr marL="1200150" lvl="2" indent="-285750">
              <a:lnSpc>
                <a:spcPct val="114000"/>
              </a:lnSpc>
              <a:buFont typeface="Calibri" pitchFamily="34" charset="0"/>
              <a:buChar char="—"/>
            </a:pPr>
            <a:r>
              <a:rPr lang="en-US" sz="1400" dirty="0"/>
              <a:t>Develop effective and efficient ways to collect information about current and future initiatives and </a:t>
            </a:r>
            <a:r>
              <a:rPr lang="en-US" sz="1400" dirty="0" smtClean="0"/>
              <a:t>projects</a:t>
            </a:r>
          </a:p>
          <a:p>
            <a:pPr marL="800100" lvl="1" indent="-34290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1600" dirty="0" smtClean="0"/>
              <a:t>Allocate sufficient resources to facilitate success</a:t>
            </a:r>
            <a:endParaRPr lang="en-US" sz="1600" dirty="0"/>
          </a:p>
          <a:p>
            <a:pPr marL="800100" lvl="1" indent="-34290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1600" dirty="0" smtClean="0"/>
              <a:t>Ensure that the office is aligned to the objectives of all units within the School of Medicine and with the broader goals of the University</a:t>
            </a:r>
          </a:p>
          <a:p>
            <a:pPr marL="800100" lvl="1" indent="-34290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1600" dirty="0" smtClean="0"/>
              <a:t>Ensure </a:t>
            </a:r>
            <a:r>
              <a:rPr lang="en-US" sz="1600" dirty="0"/>
              <a:t>Office of </a:t>
            </a:r>
            <a:r>
              <a:rPr lang="en-US" sz="1600" dirty="0" smtClean="0"/>
              <a:t>Community Engagement </a:t>
            </a:r>
            <a:r>
              <a:rPr lang="en-US" sz="1600" dirty="0"/>
              <a:t>is </a:t>
            </a:r>
            <a:r>
              <a:rPr lang="en-US" sz="1600" dirty="0" smtClean="0"/>
              <a:t>aligned with the mission of the Office </a:t>
            </a:r>
            <a:r>
              <a:rPr lang="en-US" sz="1600" dirty="0"/>
              <a:t>of Diversity and </a:t>
            </a:r>
            <a:r>
              <a:rPr lang="en-US" sz="1600" dirty="0" smtClean="0"/>
              <a:t>Inclusion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51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10674</TotalTime>
  <Words>1187</Words>
  <Application>Microsoft Office PowerPoint</Application>
  <PresentationFormat>On-screen Show (4:3)</PresentationFormat>
  <Paragraphs>114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Pfeifer,Susan Hope</cp:lastModifiedBy>
  <cp:revision>496</cp:revision>
  <cp:lastPrinted>2012-03-29T20:44:23Z</cp:lastPrinted>
  <dcterms:created xsi:type="dcterms:W3CDTF">2011-09-27T01:13:49Z</dcterms:created>
  <dcterms:modified xsi:type="dcterms:W3CDTF">2013-09-06T11:58:49Z</dcterms:modified>
</cp:coreProperties>
</file>