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303" r:id="rId2"/>
    <p:sldId id="263" r:id="rId3"/>
    <p:sldId id="406" r:id="rId4"/>
    <p:sldId id="407" r:id="rId5"/>
    <p:sldId id="437" r:id="rId6"/>
    <p:sldId id="438" r:id="rId7"/>
    <p:sldId id="439" r:id="rId8"/>
    <p:sldId id="440" r:id="rId9"/>
    <p:sldId id="441" r:id="rId10"/>
    <p:sldId id="442" r:id="rId11"/>
    <p:sldId id="443" r:id="rId12"/>
    <p:sldId id="434" r:id="rId13"/>
    <p:sldId id="413" r:id="rId14"/>
    <p:sldId id="414" r:id="rId15"/>
    <p:sldId id="416" r:id="rId16"/>
    <p:sldId id="408" r:id="rId17"/>
    <p:sldId id="409" r:id="rId18"/>
    <p:sldId id="415" r:id="rId19"/>
    <p:sldId id="417" r:id="rId20"/>
    <p:sldId id="418" r:id="rId21"/>
    <p:sldId id="435" r:id="rId22"/>
    <p:sldId id="436" r:id="rId23"/>
    <p:sldId id="425"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E0FB9DC-CC03-4204-8ECD-1622F9577FCE}">
          <p14:sldIdLst>
            <p14:sldId id="303"/>
            <p14:sldId id="263"/>
            <p14:sldId id="406"/>
            <p14:sldId id="407"/>
            <p14:sldId id="437"/>
            <p14:sldId id="438"/>
            <p14:sldId id="439"/>
            <p14:sldId id="440"/>
            <p14:sldId id="441"/>
            <p14:sldId id="442"/>
            <p14:sldId id="443"/>
            <p14:sldId id="434"/>
            <p14:sldId id="413"/>
            <p14:sldId id="414"/>
            <p14:sldId id="416"/>
            <p14:sldId id="408"/>
            <p14:sldId id="409"/>
            <p14:sldId id="415"/>
            <p14:sldId id="417"/>
            <p14:sldId id="418"/>
            <p14:sldId id="435"/>
            <p14:sldId id="436"/>
            <p14:sldId id="425"/>
          </p14:sldIdLst>
        </p14:section>
        <p14:section name="Untitled Section" id="{B1D8C17F-D595-4D51-9DD7-90F9C7CB007A}">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ggreg02" initials="r" lastIdx="2" clrIdx="0"/>
  <p:cmAuthor id="1" name="Amy H" initials="ALH"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990000"/>
    <a:srgbClr val="66FF99"/>
    <a:srgbClr val="CCFFFF"/>
    <a:srgbClr val="96D1EE"/>
    <a:srgbClr val="87CA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672" autoAdjust="0"/>
    <p:restoredTop sz="93651" autoAdjust="0"/>
  </p:normalViewPr>
  <p:slideViewPr>
    <p:cSldViewPr showGuides="1">
      <p:cViewPr varScale="1">
        <p:scale>
          <a:sx n="71" d="100"/>
          <a:sy n="71" d="100"/>
        </p:scale>
        <p:origin x="-1296" y="-108"/>
      </p:cViewPr>
      <p:guideLst>
        <p:guide orient="horz" pos="816"/>
        <p:guide pos="19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735" cy="464503"/>
          </a:xfrm>
          <a:prstGeom prst="rect">
            <a:avLst/>
          </a:prstGeom>
        </p:spPr>
        <p:txBody>
          <a:bodyPr vert="horz" lIns="91279" tIns="45640" rIns="91279" bIns="45640" rtlCol="0"/>
          <a:lstStyle>
            <a:lvl1pPr algn="l">
              <a:defRPr sz="1200"/>
            </a:lvl1pPr>
          </a:lstStyle>
          <a:p>
            <a:endParaRPr lang="en-US" dirty="0"/>
          </a:p>
        </p:txBody>
      </p:sp>
      <p:sp>
        <p:nvSpPr>
          <p:cNvPr id="3" name="Date Placeholder 2"/>
          <p:cNvSpPr>
            <a:spLocks noGrp="1"/>
          </p:cNvSpPr>
          <p:nvPr>
            <p:ph type="dt" sz="quarter" idx="1"/>
          </p:nvPr>
        </p:nvSpPr>
        <p:spPr>
          <a:xfrm>
            <a:off x="3971081" y="1"/>
            <a:ext cx="3037735" cy="464503"/>
          </a:xfrm>
          <a:prstGeom prst="rect">
            <a:avLst/>
          </a:prstGeom>
        </p:spPr>
        <p:txBody>
          <a:bodyPr vert="horz" lIns="91279" tIns="45640" rIns="91279" bIns="45640" rtlCol="0"/>
          <a:lstStyle>
            <a:lvl1pPr algn="r">
              <a:defRPr sz="1200"/>
            </a:lvl1pPr>
          </a:lstStyle>
          <a:p>
            <a:fld id="{3F1B92D9-6BA3-4F2D-AD4A-341AA4CE1062}" type="datetimeFigureOut">
              <a:rPr lang="en-US" smtClean="0"/>
              <a:pPr/>
              <a:t>10/18/2013</a:t>
            </a:fld>
            <a:endParaRPr lang="en-US" dirty="0"/>
          </a:p>
        </p:txBody>
      </p:sp>
      <p:sp>
        <p:nvSpPr>
          <p:cNvPr id="4" name="Footer Placeholder 3"/>
          <p:cNvSpPr>
            <a:spLocks noGrp="1"/>
          </p:cNvSpPr>
          <p:nvPr>
            <p:ph type="ftr" sz="quarter" idx="2"/>
          </p:nvPr>
        </p:nvSpPr>
        <p:spPr>
          <a:xfrm>
            <a:off x="0" y="8830312"/>
            <a:ext cx="3037735" cy="464503"/>
          </a:xfrm>
          <a:prstGeom prst="rect">
            <a:avLst/>
          </a:prstGeom>
        </p:spPr>
        <p:txBody>
          <a:bodyPr vert="horz" lIns="91279" tIns="45640" rIns="91279" bIns="4564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081" y="8830312"/>
            <a:ext cx="3037735" cy="464503"/>
          </a:xfrm>
          <a:prstGeom prst="rect">
            <a:avLst/>
          </a:prstGeom>
        </p:spPr>
        <p:txBody>
          <a:bodyPr vert="horz" lIns="91279" tIns="45640" rIns="91279" bIns="45640" rtlCol="0" anchor="b"/>
          <a:lstStyle>
            <a:lvl1pPr algn="r">
              <a:defRPr sz="1200"/>
            </a:lvl1pPr>
          </a:lstStyle>
          <a:p>
            <a:fld id="{3E463936-2ED6-49C3-8EFA-941B95B1D01D}" type="slidenum">
              <a:rPr lang="en-US" smtClean="0"/>
              <a:pPr/>
              <a:t>‹#›</a:t>
            </a:fld>
            <a:endParaRPr lang="en-US" dirty="0"/>
          </a:p>
        </p:txBody>
      </p:sp>
    </p:spTree>
    <p:extLst>
      <p:ext uri="{BB962C8B-B14F-4D97-AF65-F5344CB8AC3E}">
        <p14:creationId xmlns:p14="http://schemas.microsoft.com/office/powerpoint/2010/main" val="1651047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0" tIns="46579" rIns="93160" bIns="46579" rtlCol="0"/>
          <a:lstStyle>
            <a:lvl1pPr algn="l">
              <a:defRPr sz="1200"/>
            </a:lvl1pPr>
          </a:lstStyle>
          <a:p>
            <a:endParaRPr lang="en-US" dirty="0"/>
          </a:p>
        </p:txBody>
      </p:sp>
      <p:sp>
        <p:nvSpPr>
          <p:cNvPr id="3" name="Date Placeholder 2"/>
          <p:cNvSpPr>
            <a:spLocks noGrp="1"/>
          </p:cNvSpPr>
          <p:nvPr>
            <p:ph type="dt" idx="1"/>
          </p:nvPr>
        </p:nvSpPr>
        <p:spPr>
          <a:xfrm>
            <a:off x="3970940" y="1"/>
            <a:ext cx="3037840" cy="464820"/>
          </a:xfrm>
          <a:prstGeom prst="rect">
            <a:avLst/>
          </a:prstGeom>
        </p:spPr>
        <p:txBody>
          <a:bodyPr vert="horz" lIns="93160" tIns="46579" rIns="93160" bIns="46579" rtlCol="0"/>
          <a:lstStyle>
            <a:lvl1pPr algn="r">
              <a:defRPr sz="1200"/>
            </a:lvl1pPr>
          </a:lstStyle>
          <a:p>
            <a:fld id="{344CD83D-35B9-4E6F-B6D8-8AE747D52EAE}" type="datetimeFigureOut">
              <a:rPr lang="en-US" smtClean="0"/>
              <a:pPr/>
              <a:t>10/18/2013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0" tIns="46579" rIns="93160" bIns="4657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0" tIns="46579" rIns="93160" bIns="465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0" tIns="46579" rIns="93160"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60" tIns="46579" rIns="93160" bIns="46579" rtlCol="0" anchor="b"/>
          <a:lstStyle>
            <a:lvl1pPr algn="r">
              <a:defRPr sz="1200"/>
            </a:lvl1pPr>
          </a:lstStyle>
          <a:p>
            <a:fld id="{2E00DC3D-331D-48B2-8C23-FDA8CCE8A295}" type="slidenum">
              <a:rPr lang="en-US" smtClean="0"/>
              <a:pPr/>
              <a:t>‹#›</a:t>
            </a:fld>
            <a:endParaRPr lang="en-US" dirty="0"/>
          </a:p>
        </p:txBody>
      </p:sp>
    </p:spTree>
    <p:extLst>
      <p:ext uri="{BB962C8B-B14F-4D97-AF65-F5344CB8AC3E}">
        <p14:creationId xmlns:p14="http://schemas.microsoft.com/office/powerpoint/2010/main" val="1582096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2</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11</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12</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13</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14</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15</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16</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17</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18</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19</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20</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3</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21</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22</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23</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pPr/>
              <a:t>4</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5</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6</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7</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8</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9</a:t>
            </a:fld>
            <a:endParaRPr lang="en-US" dirty="0"/>
          </a:p>
        </p:txBody>
      </p:sp>
    </p:spTree>
    <p:extLst>
      <p:ext uri="{BB962C8B-B14F-4D97-AF65-F5344CB8AC3E}">
        <p14:creationId xmlns:p14="http://schemas.microsoft.com/office/powerpoint/2010/main" val="1057318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E00DC3D-331D-48B2-8C23-FDA8CCE8A295}" type="slidenum">
              <a:rPr lang="en-US" smtClean="0"/>
              <a:t>10</a:t>
            </a:fld>
            <a:endParaRPr lang="en-US" dirty="0"/>
          </a:p>
        </p:txBody>
      </p:sp>
    </p:spTree>
    <p:extLst>
      <p:ext uri="{BB962C8B-B14F-4D97-AF65-F5344CB8AC3E}">
        <p14:creationId xmlns:p14="http://schemas.microsoft.com/office/powerpoint/2010/main" val="1057318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2526104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331106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384145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8260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4036652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3485118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2061699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2648703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373106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1181658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7A5CAC-2D66-41F5-B0B6-04657F0DD502}" type="datetimeFigureOut">
              <a:rPr lang="en-US" smtClean="0"/>
              <a:pPr/>
              <a:t>10/18/2013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671553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A5CAC-2D66-41F5-B0B6-04657F0DD502}" type="datetimeFigureOut">
              <a:rPr lang="en-US" smtClean="0"/>
              <a:pPr/>
              <a:t>10/18/2013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C1926-D452-474D-8087-3A41CC95EDAD}" type="slidenum">
              <a:rPr lang="en-US" smtClean="0"/>
              <a:pPr/>
              <a:t>‹#›</a:t>
            </a:fld>
            <a:endParaRPr lang="en-US" dirty="0"/>
          </a:p>
        </p:txBody>
      </p:sp>
    </p:spTree>
    <p:extLst>
      <p:ext uri="{BB962C8B-B14F-4D97-AF65-F5344CB8AC3E}">
        <p14:creationId xmlns:p14="http://schemas.microsoft.com/office/powerpoint/2010/main" val="4011473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1.jpeg"/><Relationship Id="rId4"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1.jpeg"/><Relationship Id="rId4"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1.jpeg"/><Relationship Id="rId4"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1.jpeg"/><Relationship Id="rId4" Type="http://schemas.openxmlformats.org/officeDocument/2006/relationships/hyperlink" Target="http://www.google.com/imgres?q=university+of+louisville&amp;um=1&amp;hl=en&amp;biw=1441&amp;bih=772&amp;tbm=isch&amp;tbnid=HgEFL0rJ0Z2BeM:&amp;imgrefurl=http://uoflphysicians.com/&amp;docid=jVaETWBOFUB9FM&amp;imgurl=http://uoflphysicians.com/Portals/0/cardinal%20bird.jpg&amp;w=328&amp;h=343&amp;ei=xzW0Tuv5IYyfsQLN3qiFBA&amp;zoom=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2483128"/>
            <a:ext cx="4572000" cy="1200329"/>
          </a:xfrm>
          <a:prstGeom prst="rect">
            <a:avLst/>
          </a:prstGeom>
          <a:noFill/>
        </p:spPr>
        <p:txBody>
          <a:bodyPr wrap="square" rtlCol="0">
            <a:spAutoFit/>
          </a:bodyPr>
          <a:lstStyle/>
          <a:p>
            <a:pPr algn="ctr"/>
            <a:r>
              <a:rPr lang="en-US" sz="2400" b="1" dirty="0" smtClean="0">
                <a:solidFill>
                  <a:srgbClr val="990000"/>
                </a:solidFill>
              </a:rPr>
              <a:t>University of Louisville</a:t>
            </a:r>
          </a:p>
          <a:p>
            <a:pPr algn="ctr"/>
            <a:r>
              <a:rPr lang="en-US" sz="2400" b="1" dirty="0" smtClean="0">
                <a:solidFill>
                  <a:srgbClr val="990000"/>
                </a:solidFill>
              </a:rPr>
              <a:t>School of Medicine</a:t>
            </a:r>
          </a:p>
          <a:p>
            <a:pPr algn="ctr"/>
            <a:r>
              <a:rPr lang="en-US" sz="2400" b="1" dirty="0" smtClean="0">
                <a:solidFill>
                  <a:srgbClr val="990000"/>
                </a:solidFill>
              </a:rPr>
              <a:t>Strategic Planning Initiative</a:t>
            </a:r>
          </a:p>
        </p:txBody>
      </p:sp>
      <p:sp>
        <p:nvSpPr>
          <p:cNvPr id="8" name="Rectangle 7"/>
          <p:cNvSpPr/>
          <p:nvPr/>
        </p:nvSpPr>
        <p:spPr>
          <a:xfrm>
            <a:off x="0" y="0"/>
            <a:ext cx="3429000" cy="68580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2" name="rg_hi" descr="Description: http://t1.gstatic.com/images?q=tbn:ANd9GcR80NzUUOVjETFym0UB5TJl_6YetKr3ij6xPWktyEpcDkLpsuXJ">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219200"/>
            <a:ext cx="774700" cy="8128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5718175" y="1374120"/>
            <a:ext cx="1457325" cy="657880"/>
            <a:chOff x="1295400" y="2362200"/>
            <a:chExt cx="4191000" cy="1524000"/>
          </a:xfrm>
        </p:grpSpPr>
        <p:pic>
          <p:nvPicPr>
            <p:cNvPr id="11" name="Picture 10" descr="School of Dentistry"/>
            <p:cNvPicPr>
              <a:picLocks noChangeAspect="1" noChangeArrowheads="1"/>
            </p:cNvPicPr>
            <p:nvPr/>
          </p:nvPicPr>
          <p:blipFill>
            <a:blip r:embed="rId4" cstate="print"/>
            <a:srcRect/>
            <a:stretch>
              <a:fillRect/>
            </a:stretch>
          </p:blipFill>
          <p:spPr bwMode="auto">
            <a:xfrm>
              <a:off x="1600200" y="2362200"/>
              <a:ext cx="3810000" cy="1476375"/>
            </a:xfrm>
            <a:prstGeom prst="rect">
              <a:avLst/>
            </a:prstGeom>
            <a:noFill/>
          </p:spPr>
        </p:pic>
        <p:sp>
          <p:nvSpPr>
            <p:cNvPr id="12" name="Rectangle 11"/>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6" name="Rectangle 5"/>
          <p:cNvSpPr/>
          <p:nvPr/>
        </p:nvSpPr>
        <p:spPr>
          <a:xfrm>
            <a:off x="4038600" y="4248090"/>
            <a:ext cx="4572000" cy="1323439"/>
          </a:xfrm>
          <a:prstGeom prst="rect">
            <a:avLst/>
          </a:prstGeom>
        </p:spPr>
        <p:txBody>
          <a:bodyPr>
            <a:spAutoFit/>
          </a:bodyPr>
          <a:lstStyle/>
          <a:p>
            <a:pPr algn="ctr"/>
            <a:r>
              <a:rPr lang="en-US" sz="2000" i="1" dirty="0" smtClean="0">
                <a:solidFill>
                  <a:srgbClr val="990000"/>
                </a:solidFill>
              </a:rPr>
              <a:t>Education Strategic Planning Committee</a:t>
            </a:r>
          </a:p>
          <a:p>
            <a:pPr algn="ctr"/>
            <a:r>
              <a:rPr lang="en-US" sz="2000" i="1" dirty="0" smtClean="0">
                <a:solidFill>
                  <a:srgbClr val="990000"/>
                </a:solidFill>
              </a:rPr>
              <a:t>Findings and Recommendations</a:t>
            </a:r>
          </a:p>
          <a:p>
            <a:pPr algn="ctr"/>
            <a:endParaRPr lang="en-US" sz="2000" i="1" dirty="0">
              <a:solidFill>
                <a:srgbClr val="990000"/>
              </a:solidFill>
            </a:endParaRPr>
          </a:p>
          <a:p>
            <a:pPr algn="ctr"/>
            <a:r>
              <a:rPr lang="en-US" sz="2000" i="1" dirty="0" smtClean="0">
                <a:solidFill>
                  <a:srgbClr val="990000"/>
                </a:solidFill>
              </a:rPr>
              <a:t>October, 2013</a:t>
            </a:r>
            <a:endParaRPr lang="en-US" sz="2000" i="1" dirty="0">
              <a:solidFill>
                <a:srgbClr val="990000"/>
              </a:solidFill>
            </a:endParaRPr>
          </a:p>
        </p:txBody>
      </p:sp>
    </p:spTree>
    <p:extLst>
      <p:ext uri="{BB962C8B-B14F-4D97-AF65-F5344CB8AC3E}">
        <p14:creationId xmlns:p14="http://schemas.microsoft.com/office/powerpoint/2010/main" val="3783235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370162"/>
            <a:ext cx="7848601" cy="3090333"/>
          </a:xfrm>
          <a:prstGeom prst="rect">
            <a:avLst/>
          </a:prstGeom>
          <a:noFill/>
        </p:spPr>
        <p:txBody>
          <a:bodyPr wrap="square" rtlCol="0">
            <a:spAutoFit/>
          </a:bodyPr>
          <a:lstStyle/>
          <a:p>
            <a:pPr marL="285750" lvl="0" indent="-285750" eaLnBrk="0" fontAlgn="base" hangingPunct="0">
              <a:lnSpc>
                <a:spcPts val="2000"/>
              </a:lnSpc>
              <a:spcBef>
                <a:spcPct val="0"/>
              </a:spcBef>
              <a:buFont typeface="Wingdings" panose="05000000000000000000" pitchFamily="2" charset="2"/>
              <a:buChar char="§"/>
            </a:pPr>
            <a:r>
              <a:rPr lang="en-US" sz="1400" b="1" dirty="0" smtClean="0">
                <a:solidFill>
                  <a:srgbClr val="C00000"/>
                </a:solidFill>
                <a:latin typeface="Arial" pitchFamily="34" charset="0"/>
                <a:ea typeface="Calibri" pitchFamily="34" charset="0"/>
                <a:cs typeface="Arial" pitchFamily="34" charset="0"/>
              </a:rPr>
              <a:t>Curriculum </a:t>
            </a:r>
            <a:r>
              <a:rPr lang="en-US" sz="1400" b="1" dirty="0">
                <a:solidFill>
                  <a:srgbClr val="C00000"/>
                </a:solidFill>
                <a:latin typeface="Arial" pitchFamily="34" charset="0"/>
                <a:ea typeface="Calibri" pitchFamily="34" charset="0"/>
                <a:cs typeface="Arial" pitchFamily="34" charset="0"/>
              </a:rPr>
              <a:t>Change: </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Increase self-directed and engaged learning</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Develop four-year goal and outcomes plan for students </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Increase time students spend working in teams </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Engage other health sciences schools in developing interdisciplinary education</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Increase direct faculty contact and observation of individual students and feedback to students across all years</a:t>
            </a:r>
          </a:p>
          <a:p>
            <a:pPr marL="742950" lvl="1" indent="-285750" eaLnBrk="0" fontAlgn="base" hangingPunct="0">
              <a:lnSpc>
                <a:spcPts val="2000"/>
              </a:lnSpc>
              <a:spcBef>
                <a:spcPct val="0"/>
              </a:spcBef>
              <a:buFont typeface="Wingdings" panose="05000000000000000000" pitchFamily="2" charset="2"/>
              <a:buChar char="§"/>
            </a:pPr>
            <a:r>
              <a:rPr lang="en-US" sz="1400" dirty="0">
                <a:solidFill>
                  <a:srgbClr val="000000"/>
                </a:solidFill>
                <a:latin typeface="Arial" pitchFamily="34" charset="0"/>
                <a:ea typeface="Calibri" pitchFamily="34" charset="0"/>
                <a:cs typeface="Arial" pitchFamily="34" charset="0"/>
              </a:rPr>
              <a:t>Increase early clinical exposure and community site time within curriculum</a:t>
            </a:r>
          </a:p>
          <a:p>
            <a:pPr lvl="1">
              <a:lnSpc>
                <a:spcPts val="2500"/>
              </a:lnSpc>
            </a:pPr>
            <a:endParaRPr lang="en-US" sz="1400" b="1" dirty="0">
              <a:latin typeface="Arial" pitchFamily="34" charset="0"/>
              <a:cs typeface="Arial" pitchFamily="34" charset="0"/>
            </a:endParaRPr>
          </a:p>
          <a:p>
            <a:pPr lvl="1">
              <a:lnSpc>
                <a:spcPts val="2500"/>
              </a:lnSpc>
            </a:pPr>
            <a:endParaRPr lang="en-US" sz="1600" b="1" dirty="0">
              <a:latin typeface="Arial" pitchFamily="34" charset="0"/>
              <a:cs typeface="Arial" pitchFamily="34" charset="0"/>
            </a:endParaRPr>
          </a:p>
          <a:p>
            <a:pPr marL="342900" indent="-342900">
              <a:lnSpc>
                <a:spcPct val="115000"/>
              </a:lnSpc>
              <a:spcBef>
                <a:spcPts val="300"/>
              </a:spcBef>
              <a:buFont typeface="+mj-lt"/>
              <a:buAutoNum type="arabicPeriod" startAt="3"/>
            </a:pPr>
            <a:endParaRPr lang="en-US" sz="1600"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do we want to be?</a:t>
            </a:r>
            <a:endParaRPr lang="en-US" sz="1600" dirty="0">
              <a:solidFill>
                <a:schemeClr val="bg1"/>
              </a:solidFill>
            </a:endParaRPr>
          </a:p>
        </p:txBody>
      </p:sp>
      <p:sp>
        <p:nvSpPr>
          <p:cNvPr id="10" name="Rectangle 9"/>
          <p:cNvSpPr/>
          <p:nvPr/>
        </p:nvSpPr>
        <p:spPr>
          <a:xfrm>
            <a:off x="3352800" y="1143000"/>
            <a:ext cx="4876800" cy="941796"/>
          </a:xfrm>
          <a:prstGeom prst="rect">
            <a:avLst/>
          </a:prstGeom>
        </p:spPr>
        <p:txBody>
          <a:bodyPr wrap="square">
            <a:spAutoFit/>
          </a:bodyPr>
          <a:lstStyle/>
          <a:p>
            <a:pPr>
              <a:lnSpc>
                <a:spcPct val="115000"/>
              </a:lnSpc>
            </a:pPr>
            <a:r>
              <a:rPr lang="en-US" sz="1600" b="1" i="1" dirty="0" smtClean="0"/>
              <a:t>In response to the four key findings and conclusions, the Committee developed the following strategies for moving the educational programs forward</a:t>
            </a:r>
            <a:endParaRPr lang="en-US" sz="1600" b="1" i="1" dirty="0"/>
          </a:p>
        </p:txBody>
      </p:sp>
    </p:spTree>
    <p:extLst>
      <p:ext uri="{BB962C8B-B14F-4D97-AF65-F5344CB8AC3E}">
        <p14:creationId xmlns:p14="http://schemas.microsoft.com/office/powerpoint/2010/main" val="2908201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370162"/>
            <a:ext cx="7848601" cy="3504549"/>
          </a:xfrm>
          <a:prstGeom prst="rect">
            <a:avLst/>
          </a:prstGeom>
          <a:noFill/>
        </p:spPr>
        <p:txBody>
          <a:bodyPr wrap="square" rtlCol="0">
            <a:spAutoFit/>
          </a:bodyPr>
          <a:lstStyle/>
          <a:p>
            <a:pPr marL="285750" indent="-285750" algn="just" eaLnBrk="0" fontAlgn="base" hangingPunct="0">
              <a:spcBef>
                <a:spcPct val="0"/>
              </a:spcBef>
              <a:spcAft>
                <a:spcPts val="1200"/>
              </a:spcAft>
              <a:buFont typeface="Wingdings" panose="05000000000000000000" pitchFamily="2" charset="2"/>
              <a:buChar char="§"/>
            </a:pPr>
            <a:r>
              <a:rPr lang="en-US" sz="1400" b="1" dirty="0">
                <a:solidFill>
                  <a:srgbClr val="C00000"/>
                </a:solidFill>
                <a:latin typeface="Arial" pitchFamily="34" charset="0"/>
                <a:ea typeface="Calibri" pitchFamily="34" charset="0"/>
                <a:cs typeface="Arial" pitchFamily="34" charset="0"/>
              </a:rPr>
              <a:t>Develop a 4-year developmental milestone plan for students that leads into residency milestones and requires demonstration of competency prior to matriculation to next stage</a:t>
            </a:r>
            <a:endParaRPr lang="en-US" sz="1400" b="1" dirty="0">
              <a:solidFill>
                <a:srgbClr val="C00000"/>
              </a:solidFill>
              <a:latin typeface="Arial" pitchFamily="34" charset="0"/>
              <a:cs typeface="Arial" pitchFamily="34" charset="0"/>
            </a:endParaRPr>
          </a:p>
          <a:p>
            <a:pPr marL="285750" indent="-285750" algn="just" eaLnBrk="0" fontAlgn="base" hangingPunct="0">
              <a:spcBef>
                <a:spcPct val="0"/>
              </a:spcBef>
              <a:spcAft>
                <a:spcPts val="1200"/>
              </a:spcAft>
              <a:buFont typeface="Wingdings" panose="05000000000000000000" pitchFamily="2" charset="2"/>
              <a:buChar char="§"/>
            </a:pPr>
            <a:r>
              <a:rPr lang="en-US" sz="1400" b="1" dirty="0">
                <a:solidFill>
                  <a:srgbClr val="C00000"/>
                </a:solidFill>
                <a:latin typeface="Arial" pitchFamily="34" charset="0"/>
                <a:ea typeface="Calibri" pitchFamily="34" charset="0"/>
                <a:cs typeface="Arial" pitchFamily="34" charset="0"/>
              </a:rPr>
              <a:t>Generate additional revenue streams to achieve educational goals, </a:t>
            </a:r>
            <a:r>
              <a:rPr lang="en-US" sz="1400" dirty="0">
                <a:solidFill>
                  <a:srgbClr val="000000"/>
                </a:solidFill>
                <a:latin typeface="Arial" pitchFamily="34" charset="0"/>
                <a:ea typeface="Calibri" pitchFamily="34" charset="0"/>
                <a:cs typeface="Arial" pitchFamily="34" charset="0"/>
              </a:rPr>
              <a:t>including creation of new physical facilities, increased number of community clinical educational sites, increased technology and increased faculty development and administrative support</a:t>
            </a:r>
          </a:p>
          <a:p>
            <a:pPr marL="285750" indent="-285750" algn="just" eaLnBrk="0" fontAlgn="base" hangingPunct="0">
              <a:spcBef>
                <a:spcPct val="0"/>
              </a:spcBef>
              <a:spcAft>
                <a:spcPts val="1200"/>
              </a:spcAft>
              <a:buFont typeface="Wingdings" panose="05000000000000000000" pitchFamily="2" charset="2"/>
              <a:buChar char="§"/>
            </a:pPr>
            <a:r>
              <a:rPr lang="en-US" sz="1400" b="1" dirty="0">
                <a:solidFill>
                  <a:srgbClr val="C00000"/>
                </a:solidFill>
                <a:latin typeface="Arial" pitchFamily="34" charset="0"/>
                <a:ea typeface="Calibri" pitchFamily="34" charset="0"/>
                <a:cs typeface="Arial" pitchFamily="34" charset="0"/>
              </a:rPr>
              <a:t>Increase number of residency spots </a:t>
            </a:r>
            <a:r>
              <a:rPr lang="en-US" sz="1400" dirty="0">
                <a:latin typeface="Arial" pitchFamily="34" charset="0"/>
                <a:ea typeface="Calibri" pitchFamily="34" charset="0"/>
                <a:cs typeface="Arial" pitchFamily="34" charset="0"/>
              </a:rPr>
              <a:t>via clinical partnerships, political activism and lobbying</a:t>
            </a:r>
          </a:p>
          <a:p>
            <a:pPr marL="285750" lvl="0" indent="-285750" algn="just" eaLnBrk="0" fontAlgn="base" hangingPunct="0">
              <a:spcBef>
                <a:spcPct val="0"/>
              </a:spcBef>
              <a:spcAft>
                <a:spcPts val="1200"/>
              </a:spcAft>
              <a:buFont typeface="Wingdings" panose="05000000000000000000" pitchFamily="2" charset="2"/>
              <a:buChar char="§"/>
            </a:pPr>
            <a:r>
              <a:rPr lang="en-US" sz="1400" b="1" dirty="0">
                <a:solidFill>
                  <a:srgbClr val="C00000"/>
                </a:solidFill>
                <a:latin typeface="Arial" pitchFamily="34" charset="0"/>
                <a:ea typeface="Calibri" pitchFamily="34" charset="0"/>
                <a:cs typeface="Arial" pitchFamily="34" charset="0"/>
              </a:rPr>
              <a:t>Develop a layered marketing strategy targeted to potential students and faculty as well as the lay public and experts</a:t>
            </a:r>
            <a:r>
              <a:rPr lang="en-US" sz="1400" dirty="0">
                <a:solidFill>
                  <a:srgbClr val="C00000"/>
                </a:solidFill>
                <a:latin typeface="Arial" pitchFamily="34" charset="0"/>
                <a:ea typeface="Calibri" pitchFamily="34" charset="0"/>
                <a:cs typeface="Arial" pitchFamily="34" charset="0"/>
              </a:rPr>
              <a:t> </a:t>
            </a:r>
            <a:r>
              <a:rPr lang="en-US" sz="1400" dirty="0">
                <a:latin typeface="Arial" pitchFamily="34" charset="0"/>
                <a:ea typeface="Calibri" pitchFamily="34" charset="0"/>
                <a:cs typeface="Arial" pitchFamily="34" charset="0"/>
              </a:rPr>
              <a:t>in order </a:t>
            </a:r>
            <a:r>
              <a:rPr lang="en-US" sz="1400" dirty="0">
                <a:solidFill>
                  <a:srgbClr val="000000"/>
                </a:solidFill>
                <a:latin typeface="Arial" pitchFamily="34" charset="0"/>
                <a:ea typeface="Calibri" pitchFamily="34" charset="0"/>
                <a:cs typeface="Arial" pitchFamily="34" charset="0"/>
              </a:rPr>
              <a:t>to increase national exposure of our educational strengths and innovations in order to improve our recognition and recruiting</a:t>
            </a:r>
            <a:endParaRPr lang="en-US" sz="1400" dirty="0">
              <a:latin typeface="Arial" pitchFamily="34" charset="0"/>
              <a:ea typeface="Calibri" pitchFamily="34" charset="0"/>
              <a:cs typeface="Arial" pitchFamily="34" charset="0"/>
            </a:endParaRPr>
          </a:p>
          <a:p>
            <a:pPr lvl="1">
              <a:lnSpc>
                <a:spcPts val="2500"/>
              </a:lnSpc>
            </a:pPr>
            <a:endParaRPr lang="en-US" sz="1600" b="1" dirty="0">
              <a:latin typeface="Arial" pitchFamily="34" charset="0"/>
              <a:cs typeface="Arial" pitchFamily="34" charset="0"/>
            </a:endParaRPr>
          </a:p>
          <a:p>
            <a:pPr marL="342900" indent="-342900">
              <a:lnSpc>
                <a:spcPct val="115000"/>
              </a:lnSpc>
              <a:spcBef>
                <a:spcPts val="300"/>
              </a:spcBef>
              <a:buFont typeface="+mj-lt"/>
              <a:buAutoNum type="arabicPeriod" startAt="3"/>
            </a:pPr>
            <a:endParaRPr lang="en-US" sz="1600"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do we want to be?</a:t>
            </a:r>
            <a:endParaRPr lang="en-US" sz="1600" dirty="0">
              <a:solidFill>
                <a:schemeClr val="bg1"/>
              </a:solidFill>
            </a:endParaRPr>
          </a:p>
        </p:txBody>
      </p:sp>
      <p:sp>
        <p:nvSpPr>
          <p:cNvPr id="10" name="Rectangle 9"/>
          <p:cNvSpPr/>
          <p:nvPr/>
        </p:nvSpPr>
        <p:spPr>
          <a:xfrm>
            <a:off x="3352800" y="1143000"/>
            <a:ext cx="4876800" cy="941796"/>
          </a:xfrm>
          <a:prstGeom prst="rect">
            <a:avLst/>
          </a:prstGeom>
        </p:spPr>
        <p:txBody>
          <a:bodyPr wrap="square">
            <a:spAutoFit/>
          </a:bodyPr>
          <a:lstStyle/>
          <a:p>
            <a:pPr>
              <a:lnSpc>
                <a:spcPct val="115000"/>
              </a:lnSpc>
            </a:pPr>
            <a:r>
              <a:rPr lang="en-US" sz="1600" b="1" i="1" dirty="0" smtClean="0"/>
              <a:t>In response to the four key findings and conclusions, the Committee developed the following strategies for moving the educational programs forward</a:t>
            </a:r>
            <a:endParaRPr lang="en-US" sz="1600" b="1" i="1" dirty="0"/>
          </a:p>
        </p:txBody>
      </p:sp>
    </p:spTree>
    <p:extLst>
      <p:ext uri="{BB962C8B-B14F-4D97-AF65-F5344CB8AC3E}">
        <p14:creationId xmlns:p14="http://schemas.microsoft.com/office/powerpoint/2010/main" val="302269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76573" y="1295400"/>
            <a:ext cx="8305800" cy="5078313"/>
          </a:xfrm>
          <a:prstGeom prst="rect">
            <a:avLst/>
          </a:prstGeom>
          <a:noFill/>
        </p:spPr>
        <p:txBody>
          <a:bodyPr wrap="square" rtlCol="0">
            <a:spAutoFit/>
          </a:bodyPr>
          <a:lstStyle/>
          <a:p>
            <a:pPr marL="225425" lvl="0" indent="-225425">
              <a:lnSpc>
                <a:spcPct val="150000"/>
              </a:lnSpc>
              <a:buFont typeface="Wingdings" pitchFamily="2" charset="2"/>
              <a:buChar char="§"/>
            </a:pPr>
            <a:r>
              <a:rPr lang="en-US" dirty="0" smtClean="0">
                <a:latin typeface="Arial" pitchFamily="34" charset="0"/>
                <a:cs typeface="Arial" pitchFamily="34" charset="0"/>
              </a:rPr>
              <a:t>Work across UME, GME, Graduate programs to articulate educational vision and specific goals across continuum </a:t>
            </a:r>
          </a:p>
          <a:p>
            <a:pPr marL="225425" lvl="0" indent="-225425">
              <a:lnSpc>
                <a:spcPct val="150000"/>
              </a:lnSpc>
              <a:buFont typeface="Wingdings" pitchFamily="2" charset="2"/>
              <a:buChar char="§"/>
            </a:pPr>
            <a:r>
              <a:rPr lang="en-US" dirty="0" smtClean="0">
                <a:latin typeface="Arial" pitchFamily="34" charset="0"/>
                <a:cs typeface="Arial" pitchFamily="34" charset="0"/>
              </a:rPr>
              <a:t>Identify coordinated matrix of outcomes metrics to track progress</a:t>
            </a:r>
          </a:p>
          <a:p>
            <a:pPr marL="225425" lvl="0" indent="-225425">
              <a:lnSpc>
                <a:spcPct val="150000"/>
              </a:lnSpc>
              <a:buFont typeface="Wingdings" pitchFamily="2" charset="2"/>
              <a:buChar char="§"/>
            </a:pPr>
            <a:r>
              <a:rPr lang="en-US" dirty="0" smtClean="0">
                <a:latin typeface="Arial" pitchFamily="34" charset="0"/>
                <a:cs typeface="Arial" pitchFamily="34" charset="0"/>
              </a:rPr>
              <a:t>Tie metrics to departmental and faculty incentives, including promotion</a:t>
            </a:r>
          </a:p>
          <a:p>
            <a:pPr marL="225425" lvl="0" indent="-225425">
              <a:lnSpc>
                <a:spcPct val="150000"/>
              </a:lnSpc>
              <a:buFont typeface="Wingdings" pitchFamily="2" charset="2"/>
              <a:buChar char="§"/>
            </a:pPr>
            <a:r>
              <a:rPr lang="en-US" dirty="0" smtClean="0">
                <a:latin typeface="Arial" pitchFamily="34" charset="0"/>
                <a:cs typeface="Arial" pitchFamily="34" charset="0"/>
              </a:rPr>
              <a:t>Support research and publications in nationally recognized education journals </a:t>
            </a:r>
          </a:p>
          <a:p>
            <a:pPr marL="225425" lvl="0" indent="-225425">
              <a:lnSpc>
                <a:spcPct val="150000"/>
              </a:lnSpc>
              <a:buFont typeface="Wingdings" pitchFamily="2" charset="2"/>
              <a:buChar char="§"/>
            </a:pPr>
            <a:r>
              <a:rPr lang="en-US" dirty="0" smtClean="0">
                <a:latin typeface="Arial" pitchFamily="34" charset="0"/>
                <a:cs typeface="Arial" pitchFamily="34" charset="0"/>
              </a:rPr>
              <a:t>Increase philanthropic dollars towards educational endowment</a:t>
            </a:r>
          </a:p>
          <a:p>
            <a:pPr marL="225425" lvl="0" indent="-225425">
              <a:lnSpc>
                <a:spcPct val="150000"/>
              </a:lnSpc>
              <a:buFont typeface="Wingdings" pitchFamily="2" charset="2"/>
              <a:buChar char="§"/>
            </a:pPr>
            <a:r>
              <a:rPr lang="en-US" dirty="0" smtClean="0">
                <a:latin typeface="Arial" pitchFamily="34" charset="0"/>
                <a:cs typeface="Arial" pitchFamily="34" charset="0"/>
              </a:rPr>
              <a:t>Incentivize and increase faculty development targeted specifically towards improving education</a:t>
            </a:r>
          </a:p>
          <a:p>
            <a:pPr marL="225425" lvl="0" indent="-225425">
              <a:lnSpc>
                <a:spcPct val="150000"/>
              </a:lnSpc>
              <a:buFont typeface="Wingdings" pitchFamily="2" charset="2"/>
              <a:buChar char="§"/>
            </a:pPr>
            <a:r>
              <a:rPr lang="en-US" dirty="0" smtClean="0">
                <a:latin typeface="Arial" pitchFamily="34" charset="0"/>
                <a:cs typeface="Arial" pitchFamily="34" charset="0"/>
              </a:rPr>
              <a:t>Encourage culture of innovation and change</a:t>
            </a:r>
          </a:p>
          <a:p>
            <a:pPr marL="225425" lvl="0" indent="-225425">
              <a:lnSpc>
                <a:spcPct val="150000"/>
              </a:lnSpc>
              <a:buFont typeface="Wingdings" pitchFamily="2" charset="2"/>
              <a:buChar char="§"/>
            </a:pPr>
            <a:r>
              <a:rPr lang="en-US" dirty="0" smtClean="0">
                <a:latin typeface="Arial" pitchFamily="34" charset="0"/>
                <a:cs typeface="Arial" pitchFamily="34" charset="0"/>
              </a:rPr>
              <a:t>Successfully apply for NIH-sponsored CTSI</a:t>
            </a:r>
          </a:p>
          <a:p>
            <a:pPr marL="225425" lvl="0" indent="-225425">
              <a:lnSpc>
                <a:spcPct val="150000"/>
              </a:lnSpc>
              <a:buFont typeface="Wingdings" pitchFamily="2" charset="2"/>
              <a:buChar char="§"/>
            </a:pPr>
            <a:r>
              <a:rPr lang="en-US" dirty="0" smtClean="0">
                <a:latin typeface="Arial" pitchFamily="34" charset="0"/>
                <a:cs typeface="Arial" pitchFamily="34" charset="0"/>
              </a:rPr>
              <a:t>Establish </a:t>
            </a:r>
            <a:r>
              <a:rPr lang="en-US" dirty="0">
                <a:latin typeface="Arial" pitchFamily="34" charset="0"/>
                <a:cs typeface="Arial" pitchFamily="34" charset="0"/>
              </a:rPr>
              <a:t>initiatives that drive improvements in NIH ranking to top </a:t>
            </a:r>
            <a:r>
              <a:rPr lang="en-US" dirty="0" smtClean="0">
                <a:latin typeface="Arial" pitchFamily="34" charset="0"/>
                <a:cs typeface="Arial" pitchFamily="34" charset="0"/>
              </a:rPr>
              <a:t>50</a:t>
            </a:r>
          </a:p>
          <a:p>
            <a:pPr marL="225425" lvl="0" indent="-225425">
              <a:lnSpc>
                <a:spcPct val="150000"/>
              </a:lnSpc>
              <a:buFont typeface="Wingdings" pitchFamily="2" charset="2"/>
              <a:buChar char="§"/>
            </a:pPr>
            <a:r>
              <a:rPr lang="en-US" dirty="0" smtClean="0">
                <a:latin typeface="Arial" pitchFamily="34" charset="0"/>
                <a:cs typeface="Arial" pitchFamily="34" charset="0"/>
              </a:rPr>
              <a:t>Continue to build translational research infrastructure</a:t>
            </a:r>
            <a:endParaRPr lang="en-US" dirty="0">
              <a:latin typeface="Arial" pitchFamily="34" charset="0"/>
              <a:cs typeface="Arial" pitchFamily="34" charset="0"/>
            </a:endParaRPr>
          </a:p>
        </p:txBody>
      </p:sp>
      <p:sp>
        <p:nvSpPr>
          <p:cNvPr id="12" name="TextBox 11"/>
          <p:cNvSpPr txBox="1"/>
          <p:nvPr/>
        </p:nvSpPr>
        <p:spPr>
          <a:xfrm>
            <a:off x="3505200" y="224135"/>
            <a:ext cx="5105400" cy="584775"/>
          </a:xfrm>
          <a:prstGeom prst="rect">
            <a:avLst/>
          </a:prstGeom>
          <a:noFill/>
        </p:spPr>
        <p:txBody>
          <a:bodyPr wrap="square" rtlCol="0">
            <a:spAutoFit/>
          </a:bodyPr>
          <a:lstStyle/>
          <a:p>
            <a:pPr algn="r"/>
            <a:r>
              <a:rPr lang="en-US" sz="3200" b="1" dirty="0" smtClean="0">
                <a:latin typeface="Arial" pitchFamily="34" charset="0"/>
                <a:cs typeface="Arial" pitchFamily="34" charset="0"/>
              </a:rPr>
              <a:t>How do we get there?</a:t>
            </a:r>
            <a:endParaRPr lang="en-US" sz="3200" dirty="0" smtClean="0">
              <a:latin typeface="Arial" pitchFamily="34" charset="0"/>
              <a:cs typeface="Arial" pitchFamily="34" charset="0"/>
            </a:endParaRPr>
          </a:p>
        </p:txBody>
      </p:sp>
      <p:sp>
        <p:nvSpPr>
          <p:cNvPr id="13" name="TextBox 12"/>
          <p:cNvSpPr txBox="1"/>
          <p:nvPr/>
        </p:nvSpPr>
        <p:spPr>
          <a:xfrm>
            <a:off x="4267200" y="827587"/>
            <a:ext cx="4419600" cy="646331"/>
          </a:xfrm>
          <a:prstGeom prst="rect">
            <a:avLst/>
          </a:prstGeom>
          <a:noFill/>
        </p:spPr>
        <p:txBody>
          <a:bodyPr wrap="square" rtlCol="0">
            <a:spAutoFit/>
          </a:bodyPr>
          <a:lstStyle/>
          <a:p>
            <a:pPr algn="ctr"/>
            <a:r>
              <a:rPr lang="en-US" sz="3600" dirty="0" smtClean="0">
                <a:solidFill>
                  <a:srgbClr val="000099"/>
                </a:solidFill>
              </a:rPr>
              <a:t>General Discussion</a:t>
            </a:r>
            <a:endParaRPr lang="en-US" sz="3600" dirty="0">
              <a:solidFill>
                <a:srgbClr val="000099"/>
              </a:solidFill>
            </a:endParaRPr>
          </a:p>
        </p:txBody>
      </p:sp>
    </p:spTree>
    <p:extLst>
      <p:ext uri="{BB962C8B-B14F-4D97-AF65-F5344CB8AC3E}">
        <p14:creationId xmlns:p14="http://schemas.microsoft.com/office/powerpoint/2010/main" val="156415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p:cNvSpPr/>
          <p:nvPr/>
        </p:nvSpPr>
        <p:spPr>
          <a:xfrm>
            <a:off x="6096000" y="2667000"/>
            <a:ext cx="1981200" cy="1981200"/>
          </a:xfrm>
          <a:prstGeom prst="ellips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3505200" y="2667000"/>
            <a:ext cx="1981200" cy="1981200"/>
          </a:xfrm>
          <a:prstGeom prst="ellipse">
            <a:avLst/>
          </a:prstGeom>
          <a:gradFill flip="none" rotWithShape="1">
            <a:gsLst>
              <a:gs pos="0">
                <a:srgbClr val="66FF99">
                  <a:tint val="66000"/>
                  <a:satMod val="160000"/>
                </a:srgbClr>
              </a:gs>
              <a:gs pos="50000">
                <a:srgbClr val="66FF99">
                  <a:tint val="44500"/>
                  <a:satMod val="160000"/>
                </a:srgbClr>
              </a:gs>
              <a:gs pos="100000">
                <a:srgbClr val="66FF99">
                  <a:tint val="23500"/>
                  <a:satMod val="160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p:nvSpPr>
        <p:spPr>
          <a:xfrm>
            <a:off x="838200" y="2590800"/>
            <a:ext cx="1981200" cy="1981200"/>
          </a:xfrm>
          <a:prstGeom prst="ellipse">
            <a:avLst/>
          </a:prstGeom>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952500" y="3073063"/>
            <a:ext cx="1752600" cy="1015663"/>
          </a:xfrm>
          <a:prstGeom prst="rect">
            <a:avLst/>
          </a:prstGeom>
          <a:noFill/>
        </p:spPr>
        <p:txBody>
          <a:bodyPr wrap="square" rtlCol="0">
            <a:spAutoFit/>
          </a:bodyPr>
          <a:lstStyle/>
          <a:p>
            <a:pPr algn="ctr"/>
            <a:r>
              <a:rPr lang="en-US" sz="2000" dirty="0" smtClean="0">
                <a:latin typeface="Arial" pitchFamily="34" charset="0"/>
                <a:cs typeface="Arial" pitchFamily="34" charset="0"/>
              </a:rPr>
              <a:t>Community</a:t>
            </a:r>
          </a:p>
          <a:p>
            <a:pPr algn="ctr"/>
            <a:r>
              <a:rPr lang="en-US" sz="2000" dirty="0" smtClean="0">
                <a:latin typeface="Arial" pitchFamily="34" charset="0"/>
                <a:cs typeface="Arial" pitchFamily="34" charset="0"/>
              </a:rPr>
              <a:t>Diversity</a:t>
            </a:r>
          </a:p>
          <a:p>
            <a:pPr algn="ctr"/>
            <a:r>
              <a:rPr lang="en-US" sz="2000" dirty="0" smtClean="0">
                <a:latin typeface="Arial" pitchFamily="34" charset="0"/>
                <a:cs typeface="Arial" pitchFamily="34" charset="0"/>
              </a:rPr>
              <a:t>Rural Health</a:t>
            </a:r>
          </a:p>
        </p:txBody>
      </p:sp>
      <p:sp>
        <p:nvSpPr>
          <p:cNvPr id="12" name="TextBox 11"/>
          <p:cNvSpPr txBox="1"/>
          <p:nvPr/>
        </p:nvSpPr>
        <p:spPr>
          <a:xfrm>
            <a:off x="4343400" y="3003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The Working Groups</a:t>
            </a:r>
            <a:endParaRPr lang="en-US" sz="2400" dirty="0" smtClean="0">
              <a:latin typeface="Arial" pitchFamily="34" charset="0"/>
              <a:cs typeface="Arial" pitchFamily="34" charset="0"/>
            </a:endParaRPr>
          </a:p>
        </p:txBody>
      </p:sp>
      <p:sp>
        <p:nvSpPr>
          <p:cNvPr id="17" name="TextBox 16"/>
          <p:cNvSpPr txBox="1"/>
          <p:nvPr/>
        </p:nvSpPr>
        <p:spPr>
          <a:xfrm>
            <a:off x="3543300" y="3200400"/>
            <a:ext cx="1905000" cy="1015663"/>
          </a:xfrm>
          <a:prstGeom prst="rect">
            <a:avLst/>
          </a:prstGeom>
          <a:noFill/>
        </p:spPr>
        <p:txBody>
          <a:bodyPr wrap="square" rtlCol="0">
            <a:spAutoFit/>
          </a:bodyPr>
          <a:lstStyle/>
          <a:p>
            <a:pPr algn="ctr"/>
            <a:r>
              <a:rPr lang="en-US" sz="2000" dirty="0" smtClean="0">
                <a:latin typeface="Arial" pitchFamily="34" charset="0"/>
                <a:cs typeface="Arial" pitchFamily="34" charset="0"/>
              </a:rPr>
              <a:t>Scholarship</a:t>
            </a:r>
          </a:p>
          <a:p>
            <a:pPr algn="ctr"/>
            <a:r>
              <a:rPr lang="en-US" sz="2000" dirty="0" smtClean="0">
                <a:latin typeface="Arial" pitchFamily="34" charset="0"/>
                <a:cs typeface="Arial" pitchFamily="34" charset="0"/>
              </a:rPr>
              <a:t>Faculty Development</a:t>
            </a:r>
          </a:p>
        </p:txBody>
      </p:sp>
      <p:sp>
        <p:nvSpPr>
          <p:cNvPr id="18" name="TextBox 17"/>
          <p:cNvSpPr txBox="1"/>
          <p:nvPr/>
        </p:nvSpPr>
        <p:spPr>
          <a:xfrm>
            <a:off x="6210300" y="3457545"/>
            <a:ext cx="1752600" cy="400110"/>
          </a:xfrm>
          <a:prstGeom prst="rect">
            <a:avLst/>
          </a:prstGeom>
          <a:noFill/>
        </p:spPr>
        <p:txBody>
          <a:bodyPr wrap="square" rtlCol="0">
            <a:spAutoFit/>
          </a:bodyPr>
          <a:lstStyle/>
          <a:p>
            <a:pPr algn="ctr"/>
            <a:r>
              <a:rPr lang="en-US" sz="2000" dirty="0" smtClean="0">
                <a:latin typeface="Arial" pitchFamily="34" charset="0"/>
                <a:cs typeface="Arial" pitchFamily="34" charset="0"/>
              </a:rPr>
              <a:t>Curriculum</a:t>
            </a:r>
          </a:p>
        </p:txBody>
      </p:sp>
      <p:sp>
        <p:nvSpPr>
          <p:cNvPr id="22" name="TextBox 21"/>
          <p:cNvSpPr txBox="1"/>
          <p:nvPr/>
        </p:nvSpPr>
        <p:spPr>
          <a:xfrm>
            <a:off x="1066800" y="4851737"/>
            <a:ext cx="1752600" cy="707886"/>
          </a:xfrm>
          <a:prstGeom prst="rect">
            <a:avLst/>
          </a:prstGeom>
          <a:noFill/>
        </p:spPr>
        <p:txBody>
          <a:bodyPr wrap="square" rtlCol="0">
            <a:spAutoFit/>
          </a:bodyPr>
          <a:lstStyle/>
          <a:p>
            <a:pPr algn="ctr"/>
            <a:r>
              <a:rPr lang="en-US" sz="2000" dirty="0" smtClean="0">
                <a:latin typeface="Arial" pitchFamily="34" charset="0"/>
                <a:cs typeface="Arial" pitchFamily="34" charset="0"/>
              </a:rPr>
              <a:t>Ann Shaw</a:t>
            </a:r>
          </a:p>
          <a:p>
            <a:pPr algn="ctr"/>
            <a:r>
              <a:rPr lang="en-US" sz="2000" dirty="0" smtClean="0">
                <a:latin typeface="Arial" pitchFamily="34" charset="0"/>
                <a:cs typeface="Arial" pitchFamily="34" charset="0"/>
              </a:rPr>
              <a:t>(Chair)</a:t>
            </a:r>
          </a:p>
        </p:txBody>
      </p:sp>
      <p:sp>
        <p:nvSpPr>
          <p:cNvPr id="23" name="TextBox 22"/>
          <p:cNvSpPr txBox="1"/>
          <p:nvPr/>
        </p:nvSpPr>
        <p:spPr>
          <a:xfrm>
            <a:off x="3429000" y="4876800"/>
            <a:ext cx="2286000" cy="707886"/>
          </a:xfrm>
          <a:prstGeom prst="rect">
            <a:avLst/>
          </a:prstGeom>
          <a:noFill/>
        </p:spPr>
        <p:txBody>
          <a:bodyPr wrap="square" rtlCol="0">
            <a:spAutoFit/>
          </a:bodyPr>
          <a:lstStyle/>
          <a:p>
            <a:pPr algn="ctr"/>
            <a:r>
              <a:rPr lang="en-US" sz="2000" dirty="0" smtClean="0">
                <a:latin typeface="Arial" pitchFamily="34" charset="0"/>
                <a:cs typeface="Arial" pitchFamily="34" charset="0"/>
              </a:rPr>
              <a:t>Tom Geoghegan</a:t>
            </a:r>
          </a:p>
          <a:p>
            <a:pPr algn="ctr"/>
            <a:r>
              <a:rPr lang="en-US" sz="2000" dirty="0" smtClean="0">
                <a:latin typeface="Arial" pitchFamily="34" charset="0"/>
                <a:cs typeface="Arial" pitchFamily="34" charset="0"/>
              </a:rPr>
              <a:t>(Chair)</a:t>
            </a:r>
          </a:p>
        </p:txBody>
      </p:sp>
      <p:sp>
        <p:nvSpPr>
          <p:cNvPr id="24" name="TextBox 23"/>
          <p:cNvSpPr txBox="1"/>
          <p:nvPr/>
        </p:nvSpPr>
        <p:spPr>
          <a:xfrm>
            <a:off x="6172200" y="4876800"/>
            <a:ext cx="2057400" cy="707886"/>
          </a:xfrm>
          <a:prstGeom prst="rect">
            <a:avLst/>
          </a:prstGeom>
          <a:noFill/>
        </p:spPr>
        <p:txBody>
          <a:bodyPr wrap="square" rtlCol="0">
            <a:spAutoFit/>
          </a:bodyPr>
          <a:lstStyle/>
          <a:p>
            <a:pPr algn="ctr"/>
            <a:r>
              <a:rPr lang="en-US" sz="2000" dirty="0" smtClean="0">
                <a:latin typeface="Arial" pitchFamily="34" charset="0"/>
                <a:cs typeface="Arial" pitchFamily="34" charset="0"/>
              </a:rPr>
              <a:t>Amy Holthouser</a:t>
            </a:r>
          </a:p>
          <a:p>
            <a:pPr algn="ctr"/>
            <a:r>
              <a:rPr lang="en-US" sz="2000" dirty="0" smtClean="0">
                <a:latin typeface="Arial" pitchFamily="34" charset="0"/>
                <a:cs typeface="Arial" pitchFamily="34" charset="0"/>
              </a:rPr>
              <a:t>(Chair)</a:t>
            </a:r>
          </a:p>
        </p:txBody>
      </p:sp>
      <p:sp>
        <p:nvSpPr>
          <p:cNvPr id="6" name="TextBox 5"/>
          <p:cNvSpPr txBox="1"/>
          <p:nvPr/>
        </p:nvSpPr>
        <p:spPr>
          <a:xfrm>
            <a:off x="1524000" y="1295400"/>
            <a:ext cx="5867400" cy="1200329"/>
          </a:xfrm>
          <a:prstGeom prst="rect">
            <a:avLst/>
          </a:prstGeom>
          <a:noFill/>
        </p:spPr>
        <p:txBody>
          <a:bodyPr wrap="square" rtlCol="0">
            <a:spAutoFit/>
          </a:bodyPr>
          <a:lstStyle/>
          <a:p>
            <a:pPr algn="ctr"/>
            <a:r>
              <a:rPr lang="en-US" sz="3600" dirty="0" smtClean="0">
                <a:solidFill>
                  <a:srgbClr val="000099"/>
                </a:solidFill>
              </a:rPr>
              <a:t>Educational Enterprise</a:t>
            </a:r>
          </a:p>
          <a:p>
            <a:pPr algn="ctr"/>
            <a:r>
              <a:rPr lang="en-US" sz="3600" dirty="0" smtClean="0">
                <a:solidFill>
                  <a:srgbClr val="000099"/>
                </a:solidFill>
              </a:rPr>
              <a:t>Working Groups</a:t>
            </a:r>
            <a:endParaRPr lang="en-US" sz="3600" dirty="0">
              <a:solidFill>
                <a:srgbClr val="000099"/>
              </a:solidFill>
            </a:endParaRP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http://peds.stanford.edu/chiefsblog/medical_education.jpg"/>
          <p:cNvPicPr>
            <a:picLocks noChangeAspect="1" noChangeArrowheads="1"/>
          </p:cNvPicPr>
          <p:nvPr/>
        </p:nvPicPr>
        <p:blipFill>
          <a:blip r:embed="rId3" cstate="print"/>
          <a:srcRect/>
          <a:stretch>
            <a:fillRect/>
          </a:stretch>
        </p:blipFill>
        <p:spPr bwMode="auto">
          <a:xfrm>
            <a:off x="6172200" y="4953000"/>
            <a:ext cx="2693773" cy="1557338"/>
          </a:xfrm>
          <a:prstGeom prst="rect">
            <a:avLst/>
          </a:prstGeom>
          <a:noFill/>
        </p:spPr>
      </p:pic>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6"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81000" y="1524000"/>
            <a:ext cx="8305800" cy="3570208"/>
          </a:xfrm>
          <a:prstGeom prst="rect">
            <a:avLst/>
          </a:prstGeom>
          <a:noFill/>
        </p:spPr>
        <p:txBody>
          <a:bodyPr wrap="square" rtlCol="0">
            <a:spAutoFit/>
          </a:bodyPr>
          <a:lstStyle/>
          <a:p>
            <a:r>
              <a:rPr lang="en-US" sz="1600" i="1" dirty="0" smtClean="0">
                <a:latin typeface="Arial" pitchFamily="34" charset="0"/>
                <a:cs typeface="Arial" pitchFamily="34" charset="0"/>
              </a:rPr>
              <a:t> </a:t>
            </a:r>
            <a:r>
              <a:rPr lang="en-US" sz="2800" b="1" dirty="0" smtClean="0">
                <a:solidFill>
                  <a:srgbClr val="C00000"/>
                </a:solidFill>
                <a:latin typeface="Arial" pitchFamily="34" charset="0"/>
                <a:cs typeface="Arial" pitchFamily="34" charset="0"/>
              </a:rPr>
              <a:t>Strengths: Scholarship</a:t>
            </a:r>
          </a:p>
          <a:p>
            <a:r>
              <a:rPr lang="en-US" b="1" dirty="0" smtClean="0">
                <a:latin typeface="Arial" pitchFamily="34" charset="0"/>
                <a:cs typeface="Arial" pitchFamily="34" charset="0"/>
              </a:rPr>
              <a:t> </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Strong research in specific  areas like cardiovascular, neurosciences, cancer, etc. </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66% of medical students complete research during their education</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Distinction Track in Research for medical students</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Summer Research Scholar Program for medical students</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Medical Education Research Unit supports educational scholarship </a:t>
            </a:r>
          </a:p>
          <a:p>
            <a:endParaRPr lang="en-US" b="1" dirty="0" smtClean="0">
              <a:latin typeface="Arial" pitchFamily="34" charset="0"/>
              <a:cs typeface="Arial" pitchFamily="34" charset="0"/>
            </a:endParaRP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
        <p:nvSpPr>
          <p:cNvPr id="17" name="TextBox 16"/>
          <p:cNvSpPr txBox="1"/>
          <p:nvPr/>
        </p:nvSpPr>
        <p:spPr>
          <a:xfrm>
            <a:off x="5029200" y="990600"/>
            <a:ext cx="3810000" cy="400110"/>
          </a:xfrm>
          <a:prstGeom prst="rect">
            <a:avLst/>
          </a:prstGeom>
          <a:noFill/>
        </p:spPr>
        <p:txBody>
          <a:bodyPr wrap="square" rtlCol="0">
            <a:spAutoFit/>
          </a:bodyPr>
          <a:lstStyle/>
          <a:p>
            <a:pPr algn="ctr"/>
            <a:r>
              <a:rPr lang="en-US" sz="2000" dirty="0" smtClean="0">
                <a:solidFill>
                  <a:srgbClr val="000099"/>
                </a:solidFill>
              </a:rPr>
              <a:t>Working Group Discussion</a:t>
            </a:r>
            <a:endParaRPr lang="en-US" sz="2000" dirty="0">
              <a:solidFill>
                <a:srgbClr val="000099"/>
              </a:solidFill>
            </a:endParaRPr>
          </a:p>
        </p:txBody>
      </p:sp>
    </p:spTree>
    <p:extLst>
      <p:ext uri="{BB962C8B-B14F-4D97-AF65-F5344CB8AC3E}">
        <p14:creationId xmlns:p14="http://schemas.microsoft.com/office/powerpoint/2010/main" val="1090284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1066800"/>
            <a:ext cx="8305800" cy="5268237"/>
          </a:xfrm>
          <a:prstGeom prst="rect">
            <a:avLst/>
          </a:prstGeom>
          <a:noFill/>
        </p:spPr>
        <p:txBody>
          <a:bodyPr wrap="square" rtlCol="0">
            <a:spAutoFit/>
          </a:bodyPr>
          <a:lstStyle/>
          <a:p>
            <a:r>
              <a:rPr lang="en-US" sz="2800" b="1" dirty="0" smtClean="0">
                <a:solidFill>
                  <a:srgbClr val="C00000"/>
                </a:solidFill>
                <a:latin typeface="Arial" pitchFamily="34" charset="0"/>
                <a:cs typeface="Arial" pitchFamily="34" charset="0"/>
              </a:rPr>
              <a:t>Opportunities: Scholarship</a:t>
            </a:r>
          </a:p>
          <a:p>
            <a:endParaRPr lang="en-US" b="1" dirty="0" smtClean="0">
              <a:latin typeface="Arial" pitchFamily="34" charset="0"/>
              <a:cs typeface="Arial" pitchFamily="34" charset="0"/>
            </a:endParaRPr>
          </a:p>
          <a:p>
            <a:pPr marL="225425" lvl="0" indent="-225425">
              <a:lnSpc>
                <a:spcPct val="150000"/>
              </a:lnSpc>
              <a:buFont typeface="Wingdings" pitchFamily="2" charset="2"/>
              <a:buChar char="§"/>
            </a:pPr>
            <a:r>
              <a:rPr lang="en-US" dirty="0" smtClean="0">
                <a:latin typeface="Arial" pitchFamily="34" charset="0"/>
                <a:cs typeface="Arial" pitchFamily="34" charset="0"/>
              </a:rPr>
              <a:t>NIH ranking – 77</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currently</a:t>
            </a:r>
          </a:p>
          <a:p>
            <a:pPr marL="225425" lvl="0" indent="-225425">
              <a:lnSpc>
                <a:spcPct val="150000"/>
              </a:lnSpc>
              <a:buFont typeface="Wingdings" pitchFamily="2" charset="2"/>
              <a:buChar char="§"/>
            </a:pPr>
            <a:r>
              <a:rPr lang="en-US" dirty="0" smtClean="0">
                <a:latin typeface="Arial" pitchFamily="34" charset="0"/>
                <a:cs typeface="Arial" pitchFamily="34" charset="0"/>
              </a:rPr>
              <a:t>Need to increase formal educational/mentoring federal grant support (e.g., T32 grant) </a:t>
            </a:r>
          </a:p>
          <a:p>
            <a:pPr marL="225425" lvl="0" indent="-225425">
              <a:lnSpc>
                <a:spcPct val="150000"/>
              </a:lnSpc>
              <a:buFont typeface="Wingdings" pitchFamily="2" charset="2"/>
              <a:buChar char="§"/>
            </a:pPr>
            <a:r>
              <a:rPr lang="en-US" dirty="0" smtClean="0">
                <a:latin typeface="Arial" pitchFamily="34" charset="0"/>
                <a:cs typeface="Arial" pitchFamily="34" charset="0"/>
              </a:rPr>
              <a:t>Need more consistently tracked outcomes and recognition for faculty work in research or educational mentoring</a:t>
            </a:r>
          </a:p>
          <a:p>
            <a:pPr marL="225425" lvl="0" indent="-225425">
              <a:lnSpc>
                <a:spcPct val="150000"/>
              </a:lnSpc>
              <a:buFont typeface="Wingdings" pitchFamily="2" charset="2"/>
              <a:buChar char="§"/>
            </a:pPr>
            <a:r>
              <a:rPr lang="en-US" dirty="0" smtClean="0">
                <a:latin typeface="Arial" pitchFamily="34" charset="0"/>
                <a:cs typeface="Arial" pitchFamily="34" charset="0"/>
              </a:rPr>
              <a:t>Medical Education Research Unit underutilized</a:t>
            </a:r>
          </a:p>
          <a:p>
            <a:pPr marL="225425" lvl="0" indent="-225425">
              <a:lnSpc>
                <a:spcPct val="150000"/>
              </a:lnSpc>
              <a:buFont typeface="Wingdings" pitchFamily="2" charset="2"/>
              <a:buChar char="§"/>
            </a:pPr>
            <a:r>
              <a:rPr lang="en-US" dirty="0" smtClean="0">
                <a:latin typeface="Arial" pitchFamily="34" charset="0"/>
                <a:cs typeface="Arial" pitchFamily="34" charset="0"/>
              </a:rPr>
              <a:t>MD/PhD program future funding source needed</a:t>
            </a:r>
          </a:p>
          <a:p>
            <a:pPr marL="225425" lvl="0" indent="-225425">
              <a:lnSpc>
                <a:spcPct val="150000"/>
              </a:lnSpc>
              <a:buFont typeface="Wingdings" pitchFamily="2" charset="2"/>
              <a:buChar char="§"/>
            </a:pPr>
            <a:r>
              <a:rPr lang="en-US" dirty="0" smtClean="0">
                <a:latin typeface="Arial" pitchFamily="34" charset="0"/>
                <a:cs typeface="Arial" pitchFamily="34" charset="0"/>
              </a:rPr>
              <a:t>Departmental cultures, Promotion and Tenure process not universally supportive in recognizing scholarship of teaching vs. traditional peer-reviewed publication and grants</a:t>
            </a:r>
          </a:p>
          <a:p>
            <a:pPr marL="225425" lvl="0" indent="-225425">
              <a:lnSpc>
                <a:spcPct val="113000"/>
              </a:lnSpc>
              <a:buFont typeface="Wingdings" pitchFamily="2" charset="2"/>
              <a:buChar char="§"/>
            </a:pPr>
            <a:endParaRPr lang="en-US" b="1" dirty="0" smtClean="0">
              <a:latin typeface="Arial" pitchFamily="34" charset="0"/>
              <a:cs typeface="Arial" pitchFamily="34" charset="0"/>
            </a:endParaRP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27383078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19775" y="990600"/>
            <a:ext cx="8305800" cy="5509200"/>
          </a:xfrm>
          <a:prstGeom prst="rect">
            <a:avLst/>
          </a:prstGeom>
          <a:noFill/>
        </p:spPr>
        <p:txBody>
          <a:bodyPr wrap="square" rtlCol="0">
            <a:spAutoFit/>
          </a:bodyPr>
          <a:lstStyle/>
          <a:p>
            <a:r>
              <a:rPr lang="en-US" sz="1600" i="1" dirty="0" smtClean="0">
                <a:latin typeface="Arial" pitchFamily="34" charset="0"/>
                <a:cs typeface="Arial" pitchFamily="34" charset="0"/>
              </a:rPr>
              <a:t> </a:t>
            </a:r>
            <a:r>
              <a:rPr lang="en-US" sz="2800" b="1" dirty="0" smtClean="0">
                <a:solidFill>
                  <a:srgbClr val="C00000"/>
                </a:solidFill>
                <a:latin typeface="Arial" pitchFamily="34" charset="0"/>
                <a:cs typeface="Arial" pitchFamily="34" charset="0"/>
              </a:rPr>
              <a:t>Strengths: Community/Diversity/Rural Health</a:t>
            </a:r>
          </a:p>
          <a:p>
            <a:pPr marL="285750" indent="-285750">
              <a:buFont typeface="Wingdings" panose="05000000000000000000" pitchFamily="2" charset="2"/>
              <a:buChar char="§"/>
            </a:pPr>
            <a:r>
              <a:rPr lang="en-US" b="1" dirty="0" smtClean="0">
                <a:latin typeface="Arial" pitchFamily="34" charset="0"/>
                <a:cs typeface="Arial" pitchFamily="34" charset="0"/>
              </a:rPr>
              <a:t> Pipeline </a:t>
            </a:r>
            <a:r>
              <a:rPr lang="en-US" b="1" dirty="0">
                <a:latin typeface="Arial" pitchFamily="34" charset="0"/>
                <a:cs typeface="Arial" pitchFamily="34" charset="0"/>
              </a:rPr>
              <a:t>and pre-matriculation </a:t>
            </a:r>
            <a:r>
              <a:rPr lang="en-US" b="1" dirty="0" smtClean="0">
                <a:latin typeface="Arial" pitchFamily="34" charset="0"/>
                <a:cs typeface="Arial" pitchFamily="34" charset="0"/>
              </a:rPr>
              <a:t>programs</a:t>
            </a:r>
          </a:p>
          <a:p>
            <a:pPr marL="285750" lvl="0" indent="-285750">
              <a:buFont typeface="Wingdings" panose="05000000000000000000" pitchFamily="2" charset="2"/>
              <a:buChar char="§"/>
            </a:pPr>
            <a:endParaRPr lang="en-US" b="1" dirty="0" smtClean="0">
              <a:latin typeface="Arial" pitchFamily="34" charset="0"/>
              <a:cs typeface="Arial" pitchFamily="34" charset="0"/>
            </a:endParaRPr>
          </a:p>
          <a:p>
            <a:pPr marL="742950" lvl="1" indent="-285750">
              <a:lnSpc>
                <a:spcPct val="150000"/>
              </a:lnSpc>
              <a:buFont typeface="Wingdings" panose="05000000000000000000" pitchFamily="2" charset="2"/>
              <a:buChar char="§"/>
            </a:pPr>
            <a:r>
              <a:rPr lang="en-US" dirty="0" smtClean="0">
                <a:latin typeface="Arial" pitchFamily="34" charset="0"/>
                <a:cs typeface="Arial" pitchFamily="34" charset="0"/>
              </a:rPr>
              <a:t>Summer </a:t>
            </a:r>
            <a:r>
              <a:rPr lang="en-US" dirty="0">
                <a:latin typeface="Arial" pitchFamily="34" charset="0"/>
                <a:cs typeface="Arial" pitchFamily="34" charset="0"/>
              </a:rPr>
              <a:t>Medical and Dental Education program (SMDEP)</a:t>
            </a:r>
          </a:p>
          <a:p>
            <a:pPr marL="742950" lvl="1" indent="-285750">
              <a:lnSpc>
                <a:spcPct val="150000"/>
              </a:lnSpc>
              <a:buFont typeface="Wingdings" panose="05000000000000000000" pitchFamily="2" charset="2"/>
              <a:buChar char="§"/>
            </a:pPr>
            <a:r>
              <a:rPr lang="en-US" dirty="0" smtClean="0">
                <a:latin typeface="Arial" pitchFamily="34" charset="0"/>
                <a:cs typeface="Arial" pitchFamily="34" charset="0"/>
              </a:rPr>
              <a:t>Professional </a:t>
            </a:r>
            <a:r>
              <a:rPr lang="en-US" dirty="0">
                <a:latin typeface="Arial" pitchFamily="34" charset="0"/>
                <a:cs typeface="Arial" pitchFamily="34" charset="0"/>
              </a:rPr>
              <a:t>Education Preparation Program (PEPP)</a:t>
            </a:r>
          </a:p>
          <a:p>
            <a:pPr marL="742950" lvl="1" indent="-285750">
              <a:lnSpc>
                <a:spcPct val="150000"/>
              </a:lnSpc>
              <a:buFont typeface="Wingdings" panose="05000000000000000000" pitchFamily="2" charset="2"/>
              <a:buChar char="§"/>
            </a:pPr>
            <a:r>
              <a:rPr lang="en-US" dirty="0">
                <a:latin typeface="Arial" pitchFamily="34" charset="0"/>
                <a:cs typeface="Arial" pitchFamily="34" charset="0"/>
              </a:rPr>
              <a:t>MCAT Preparation Program</a:t>
            </a:r>
          </a:p>
          <a:p>
            <a:pPr marL="742950" lvl="1" indent="-285750">
              <a:lnSpc>
                <a:spcPct val="150000"/>
              </a:lnSpc>
              <a:buFont typeface="Wingdings" panose="05000000000000000000" pitchFamily="2" charset="2"/>
              <a:buChar char="§"/>
            </a:pPr>
            <a:r>
              <a:rPr lang="en-US" dirty="0">
                <a:latin typeface="Arial" pitchFamily="34" charset="0"/>
                <a:cs typeface="Arial" pitchFamily="34" charset="0"/>
              </a:rPr>
              <a:t>Pre-matriculation </a:t>
            </a:r>
            <a:r>
              <a:rPr lang="en-US" dirty="0" smtClean="0">
                <a:latin typeface="Arial" pitchFamily="34" charset="0"/>
                <a:cs typeface="Arial" pitchFamily="34" charset="0"/>
              </a:rPr>
              <a:t>Program</a:t>
            </a:r>
          </a:p>
          <a:p>
            <a:pPr marL="742950" lvl="1" indent="-285750">
              <a:buFont typeface="Wingdings" panose="05000000000000000000" pitchFamily="2" charset="2"/>
              <a:buChar char="§"/>
            </a:pPr>
            <a:endParaRPr lang="en-US" b="1" dirty="0">
              <a:latin typeface="Arial" pitchFamily="34" charset="0"/>
              <a:cs typeface="Arial" pitchFamily="34" charset="0"/>
            </a:endParaRPr>
          </a:p>
          <a:p>
            <a:pPr marL="285750" indent="-285750">
              <a:buFont typeface="Wingdings" panose="05000000000000000000" pitchFamily="2" charset="2"/>
              <a:buChar char="§"/>
            </a:pPr>
            <a:r>
              <a:rPr lang="en-US" b="1" dirty="0">
                <a:latin typeface="Arial" pitchFamily="34" charset="0"/>
                <a:cs typeface="Arial" pitchFamily="34" charset="0"/>
              </a:rPr>
              <a:t>AHEC area training time required for medical students and primary care </a:t>
            </a:r>
            <a:r>
              <a:rPr lang="en-US" b="1" dirty="0" smtClean="0">
                <a:latin typeface="Arial" pitchFamily="34" charset="0"/>
                <a:cs typeface="Arial" pitchFamily="34" charset="0"/>
              </a:rPr>
              <a:t>residents</a:t>
            </a:r>
          </a:p>
          <a:p>
            <a:pPr marL="285750" indent="-285750">
              <a:buFont typeface="Wingdings" panose="05000000000000000000" pitchFamily="2" charset="2"/>
              <a:buChar char="§"/>
            </a:pPr>
            <a:endParaRPr lang="en-US" b="1" dirty="0">
              <a:latin typeface="Arial" pitchFamily="34" charset="0"/>
              <a:cs typeface="Arial" pitchFamily="34" charset="0"/>
            </a:endParaRPr>
          </a:p>
          <a:p>
            <a:pPr marL="285750" indent="-285750">
              <a:buFont typeface="Wingdings" panose="05000000000000000000" pitchFamily="2" charset="2"/>
              <a:buChar char="§"/>
            </a:pPr>
            <a:r>
              <a:rPr lang="en-US" b="1" dirty="0">
                <a:latin typeface="Arial" pitchFamily="34" charset="0"/>
                <a:cs typeface="Arial" pitchFamily="34" charset="0"/>
              </a:rPr>
              <a:t>Rural Family Medicine residencies at </a:t>
            </a:r>
            <a:r>
              <a:rPr lang="en-US" b="1" dirty="0" smtClean="0">
                <a:latin typeface="Arial" pitchFamily="34" charset="0"/>
                <a:cs typeface="Arial" pitchFamily="34" charset="0"/>
              </a:rPr>
              <a:t>Madisonville and Glasgow</a:t>
            </a:r>
          </a:p>
          <a:p>
            <a:pPr marL="285750" indent="-285750">
              <a:buFont typeface="Wingdings" panose="05000000000000000000" pitchFamily="2" charset="2"/>
              <a:buChar char="§"/>
            </a:pPr>
            <a:endParaRPr lang="en-US" b="1" dirty="0">
              <a:latin typeface="Arial" pitchFamily="34" charset="0"/>
              <a:cs typeface="Arial" pitchFamily="34" charset="0"/>
            </a:endParaRPr>
          </a:p>
          <a:p>
            <a:pPr marL="285750" lvl="0" indent="-285750">
              <a:buFont typeface="Wingdings" panose="05000000000000000000" pitchFamily="2" charset="2"/>
              <a:buChar char="§"/>
            </a:pPr>
            <a:r>
              <a:rPr lang="en-US" b="1" dirty="0" smtClean="0">
                <a:latin typeface="Arial" pitchFamily="34" charset="0"/>
                <a:cs typeface="Arial" pitchFamily="34" charset="0"/>
              </a:rPr>
              <a:t>Rural </a:t>
            </a:r>
            <a:r>
              <a:rPr lang="en-US" b="1" dirty="0">
                <a:latin typeface="Arial" pitchFamily="34" charset="0"/>
                <a:cs typeface="Arial" pitchFamily="34" charset="0"/>
              </a:rPr>
              <a:t>medical student program at </a:t>
            </a:r>
            <a:r>
              <a:rPr lang="en-US" b="1" dirty="0" smtClean="0">
                <a:latin typeface="Arial" pitchFamily="34" charset="0"/>
                <a:cs typeface="Arial" pitchFamily="34" charset="0"/>
              </a:rPr>
              <a:t>Trover</a:t>
            </a:r>
          </a:p>
          <a:p>
            <a:pPr marL="285750" lvl="0" indent="-285750">
              <a:buFont typeface="Wingdings" panose="05000000000000000000" pitchFamily="2" charset="2"/>
              <a:buChar char="§"/>
            </a:pPr>
            <a:endParaRPr lang="en-US" b="1" dirty="0">
              <a:latin typeface="Arial" pitchFamily="34" charset="0"/>
              <a:cs typeface="Arial" pitchFamily="34" charset="0"/>
            </a:endParaRPr>
          </a:p>
          <a:p>
            <a:pPr marL="285750" lvl="0" indent="-285750">
              <a:buFont typeface="Wingdings" panose="05000000000000000000" pitchFamily="2" charset="2"/>
              <a:buChar char="§"/>
            </a:pPr>
            <a:r>
              <a:rPr lang="en-US" b="1" dirty="0" smtClean="0">
                <a:latin typeface="Arial" pitchFamily="34" charset="0"/>
                <a:cs typeface="Arial" pitchFamily="34" charset="0"/>
              </a:rPr>
              <a:t>Pediatric </a:t>
            </a:r>
            <a:r>
              <a:rPr lang="en-US" b="1" dirty="0">
                <a:latin typeface="Arial" pitchFamily="34" charset="0"/>
                <a:cs typeface="Arial" pitchFamily="34" charset="0"/>
              </a:rPr>
              <a:t>Summer Externship Program </a:t>
            </a:r>
            <a:endParaRPr lang="en-US" b="1" dirty="0" smtClean="0">
              <a:latin typeface="Arial" pitchFamily="34" charset="0"/>
              <a:cs typeface="Arial" pitchFamily="34" charset="0"/>
            </a:endParaRPr>
          </a:p>
          <a:p>
            <a:pPr marL="225425" indent="-225425"/>
            <a:r>
              <a:rPr lang="en-US" b="1" dirty="0" smtClean="0">
                <a:latin typeface="Arial" pitchFamily="34" charset="0"/>
                <a:cs typeface="Arial" pitchFamily="34" charset="0"/>
              </a:rPr>
              <a:t> </a:t>
            </a: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0" y="933017"/>
            <a:ext cx="8305800" cy="5447645"/>
          </a:xfrm>
          <a:prstGeom prst="rect">
            <a:avLst/>
          </a:prstGeom>
          <a:noFill/>
        </p:spPr>
        <p:txBody>
          <a:bodyPr wrap="square" rtlCol="0">
            <a:spAutoFit/>
          </a:bodyPr>
          <a:lstStyle/>
          <a:p>
            <a:r>
              <a:rPr lang="en-US" sz="2400" b="1" dirty="0" smtClean="0">
                <a:solidFill>
                  <a:srgbClr val="C00000"/>
                </a:solidFill>
                <a:latin typeface="Arial" pitchFamily="34" charset="0"/>
                <a:cs typeface="Arial" pitchFamily="34" charset="0"/>
              </a:rPr>
              <a:t>Opportunities: Community Engagement/Diversity/Rural</a:t>
            </a:r>
            <a:endParaRPr lang="en-US" b="1" dirty="0" smtClean="0">
              <a:latin typeface="Arial" pitchFamily="34" charset="0"/>
              <a:cs typeface="Arial" pitchFamily="34" charset="0"/>
            </a:endParaRPr>
          </a:p>
          <a:p>
            <a:pPr marL="225425" lvl="0" indent="-225425">
              <a:lnSpc>
                <a:spcPct val="150000"/>
              </a:lnSpc>
              <a:buFont typeface="Wingdings" pitchFamily="2" charset="2"/>
              <a:buChar char="§"/>
            </a:pPr>
            <a:r>
              <a:rPr lang="en-US" b="1" dirty="0" smtClean="0">
                <a:latin typeface="Arial" pitchFamily="34" charset="0"/>
                <a:cs typeface="Arial" pitchFamily="34" charset="0"/>
              </a:rPr>
              <a:t>Need to increase underrepresented minorities (URM) at all levels on campus</a:t>
            </a:r>
          </a:p>
          <a:p>
            <a:pPr marL="682625" lvl="1" indent="-225425">
              <a:lnSpc>
                <a:spcPct val="150000"/>
              </a:lnSpc>
              <a:buFont typeface="Wingdings" pitchFamily="2" charset="2"/>
              <a:buChar char="§"/>
            </a:pPr>
            <a:r>
              <a:rPr lang="en-US" dirty="0" smtClean="0">
                <a:latin typeface="Arial" pitchFamily="34" charset="0"/>
                <a:cs typeface="Arial" pitchFamily="34" charset="0"/>
              </a:rPr>
              <a:t>Increased scholarship funding needed to compete for students</a:t>
            </a:r>
          </a:p>
          <a:p>
            <a:pPr marL="682625" lvl="1" indent="-225425">
              <a:lnSpc>
                <a:spcPct val="150000"/>
              </a:lnSpc>
              <a:buFont typeface="Wingdings" pitchFamily="2" charset="2"/>
              <a:buChar char="§"/>
            </a:pPr>
            <a:r>
              <a:rPr lang="en-US" dirty="0" smtClean="0">
                <a:latin typeface="Arial" pitchFamily="34" charset="0"/>
                <a:cs typeface="Arial" pitchFamily="34" charset="0"/>
              </a:rPr>
              <a:t>Primary care scholarships underutilized for primary care mission</a:t>
            </a:r>
          </a:p>
          <a:p>
            <a:pPr marL="682625" lvl="1" indent="-225425">
              <a:lnSpc>
                <a:spcPct val="150000"/>
              </a:lnSpc>
              <a:buFont typeface="Wingdings" pitchFamily="2" charset="2"/>
              <a:buChar char="§"/>
            </a:pPr>
            <a:r>
              <a:rPr lang="en-US" dirty="0" smtClean="0">
                <a:latin typeface="Arial" pitchFamily="34" charset="0"/>
                <a:cs typeface="Arial" pitchFamily="34" charset="0"/>
              </a:rPr>
              <a:t>Decrease in % of URM students and faculty</a:t>
            </a:r>
          </a:p>
          <a:p>
            <a:pPr marL="682625" lvl="1" indent="-225425">
              <a:lnSpc>
                <a:spcPct val="150000"/>
              </a:lnSpc>
              <a:buFont typeface="Wingdings" pitchFamily="2" charset="2"/>
              <a:buChar char="§"/>
            </a:pPr>
            <a:r>
              <a:rPr lang="en-US" dirty="0" smtClean="0">
                <a:latin typeface="Arial" pitchFamily="34" charset="0"/>
                <a:cs typeface="Arial" pitchFamily="34" charset="0"/>
              </a:rPr>
              <a:t>Decreased retention of URM faculty hires</a:t>
            </a:r>
          </a:p>
          <a:p>
            <a:pPr marL="225425" lvl="0" indent="-225425">
              <a:lnSpc>
                <a:spcPct val="150000"/>
              </a:lnSpc>
              <a:buFont typeface="Wingdings" pitchFamily="2" charset="2"/>
              <a:buChar char="§"/>
            </a:pPr>
            <a:r>
              <a:rPr lang="en-US" b="1" dirty="0" smtClean="0">
                <a:latin typeface="Arial" pitchFamily="34" charset="0"/>
                <a:cs typeface="Arial" pitchFamily="34" charset="0"/>
              </a:rPr>
              <a:t>Need to increase matriculation into primary care</a:t>
            </a:r>
          </a:p>
          <a:p>
            <a:pPr marL="225425" lvl="0" indent="-225425">
              <a:lnSpc>
                <a:spcPct val="150000"/>
              </a:lnSpc>
              <a:buFont typeface="Wingdings" pitchFamily="2" charset="2"/>
              <a:buChar char="§"/>
            </a:pPr>
            <a:r>
              <a:rPr lang="en-US" b="1" dirty="0" smtClean="0">
                <a:latin typeface="Arial" pitchFamily="34" charset="0"/>
                <a:cs typeface="Arial" pitchFamily="34" charset="0"/>
              </a:rPr>
              <a:t>Need to increase community preceptor training of students and trainees</a:t>
            </a:r>
          </a:p>
          <a:p>
            <a:pPr marL="225425" lvl="0" indent="-225425">
              <a:lnSpc>
                <a:spcPct val="150000"/>
              </a:lnSpc>
              <a:buFont typeface="Wingdings" pitchFamily="2" charset="2"/>
              <a:buChar char="§"/>
            </a:pPr>
            <a:r>
              <a:rPr lang="en-US" b="1" dirty="0" smtClean="0">
                <a:latin typeface="Arial" pitchFamily="34" charset="0"/>
                <a:cs typeface="Arial" pitchFamily="34" charset="0"/>
              </a:rPr>
              <a:t>Need to integrate educational mission within KentuckyOne clinical partner framework</a:t>
            </a:r>
          </a:p>
          <a:p>
            <a:pPr marL="225425" lvl="0" indent="-225425">
              <a:lnSpc>
                <a:spcPct val="150000"/>
              </a:lnSpc>
              <a:buFont typeface="Wingdings" pitchFamily="2" charset="2"/>
              <a:buChar char="§"/>
            </a:pPr>
            <a:r>
              <a:rPr lang="en-US" b="1" dirty="0" smtClean="0">
                <a:latin typeface="Arial" pitchFamily="34" charset="0"/>
                <a:cs typeface="Arial" pitchFamily="34" charset="0"/>
              </a:rPr>
              <a:t>Need to increase relationships with alumni and community necessary to increase </a:t>
            </a:r>
            <a:r>
              <a:rPr lang="en-US" b="1" dirty="0" err="1" smtClean="0">
                <a:latin typeface="Arial" pitchFamily="34" charset="0"/>
                <a:cs typeface="Arial" pitchFamily="34" charset="0"/>
              </a:rPr>
              <a:t>precepting</a:t>
            </a:r>
            <a:r>
              <a:rPr lang="en-US" b="1" dirty="0" smtClean="0">
                <a:latin typeface="Arial" pitchFamily="34" charset="0"/>
                <a:cs typeface="Arial" pitchFamily="34" charset="0"/>
              </a:rPr>
              <a:t> relationships and educational philanthropy</a:t>
            </a: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http://peds.stanford.edu/chiefsblog/medical_education.jpg"/>
          <p:cNvPicPr>
            <a:picLocks noChangeAspect="1" noChangeArrowheads="1"/>
          </p:cNvPicPr>
          <p:nvPr/>
        </p:nvPicPr>
        <p:blipFill>
          <a:blip r:embed="rId3" cstate="print"/>
          <a:srcRect/>
          <a:stretch>
            <a:fillRect/>
          </a:stretch>
        </p:blipFill>
        <p:spPr bwMode="auto">
          <a:xfrm>
            <a:off x="5707711" y="4919662"/>
            <a:ext cx="3352800" cy="1938338"/>
          </a:xfrm>
          <a:prstGeom prst="rect">
            <a:avLst/>
          </a:prstGeom>
          <a:noFill/>
        </p:spPr>
      </p:pic>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6"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1286905"/>
            <a:ext cx="8305800" cy="4262705"/>
          </a:xfrm>
          <a:prstGeom prst="rect">
            <a:avLst/>
          </a:prstGeom>
          <a:noFill/>
        </p:spPr>
        <p:txBody>
          <a:bodyPr wrap="square" rtlCol="0">
            <a:spAutoFit/>
          </a:bodyPr>
          <a:lstStyle/>
          <a:p>
            <a:r>
              <a:rPr lang="en-US" sz="1600" i="1" dirty="0" smtClean="0">
                <a:latin typeface="Arial" pitchFamily="34" charset="0"/>
                <a:cs typeface="Arial" pitchFamily="34" charset="0"/>
              </a:rPr>
              <a:t> </a:t>
            </a:r>
            <a:r>
              <a:rPr lang="en-US" sz="2800" b="1" dirty="0" smtClean="0">
                <a:solidFill>
                  <a:srgbClr val="C00000"/>
                </a:solidFill>
                <a:latin typeface="Arial" pitchFamily="34" charset="0"/>
                <a:cs typeface="Arial" pitchFamily="34" charset="0"/>
              </a:rPr>
              <a:t>Strengths: Curriculum</a:t>
            </a:r>
          </a:p>
          <a:p>
            <a:r>
              <a:rPr lang="en-US" b="1" dirty="0" smtClean="0">
                <a:latin typeface="Arial" pitchFamily="34" charset="0"/>
                <a:cs typeface="Arial" pitchFamily="34" charset="0"/>
              </a:rPr>
              <a:t> </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Jump in test score percentiles during matriculation—20%ile to &gt; 50%ile</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CME integration across clinical sites</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Clinical site patient and preceptor specialty diversity </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Infrastructure; database, technology for teaching and testing</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Advisory Dean Program, academic advising and assistance</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Wellness and mental health services</a:t>
            </a:r>
          </a:p>
          <a:p>
            <a:pPr marL="285750" indent="-285750">
              <a:lnSpc>
                <a:spcPct val="150000"/>
              </a:lnSpc>
              <a:buFont typeface="Wingdings" panose="05000000000000000000" pitchFamily="2" charset="2"/>
              <a:buChar char="§"/>
            </a:pPr>
            <a:r>
              <a:rPr lang="en-US" dirty="0" smtClean="0">
                <a:latin typeface="Arial" pitchFamily="34" charset="0"/>
                <a:cs typeface="Arial" pitchFamily="34" charset="0"/>
              </a:rPr>
              <a:t>Residents as Teachers program, peer teaching in clerkships</a:t>
            </a:r>
          </a:p>
          <a:p>
            <a:pPr marL="285750" indent="-285750">
              <a:buFont typeface="Arial" pitchFamily="34" charset="0"/>
              <a:buChar char="•"/>
            </a:pPr>
            <a:endParaRPr lang="en-US" b="1" dirty="0" smtClean="0">
              <a:latin typeface="Arial" pitchFamily="34" charset="0"/>
              <a:cs typeface="Arial" pitchFamily="34" charset="0"/>
            </a:endParaRPr>
          </a:p>
          <a:p>
            <a:pPr marL="285750" indent="-285750">
              <a:buFont typeface="Arial" pitchFamily="34" charset="0"/>
              <a:buChar char="•"/>
            </a:pPr>
            <a:endParaRPr lang="en-US" b="1" dirty="0" smtClean="0">
              <a:latin typeface="Arial" pitchFamily="34" charset="0"/>
              <a:cs typeface="Arial" pitchFamily="34" charset="0"/>
            </a:endParaRP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
        <p:nvSpPr>
          <p:cNvPr id="13" name="TextBox 12"/>
          <p:cNvSpPr txBox="1"/>
          <p:nvPr/>
        </p:nvSpPr>
        <p:spPr>
          <a:xfrm>
            <a:off x="5029200" y="990600"/>
            <a:ext cx="3810000" cy="400110"/>
          </a:xfrm>
          <a:prstGeom prst="rect">
            <a:avLst/>
          </a:prstGeom>
          <a:noFill/>
        </p:spPr>
        <p:txBody>
          <a:bodyPr wrap="square" rtlCol="0">
            <a:spAutoFit/>
          </a:bodyPr>
          <a:lstStyle/>
          <a:p>
            <a:pPr algn="ctr"/>
            <a:r>
              <a:rPr lang="en-US" sz="2000" dirty="0" smtClean="0">
                <a:solidFill>
                  <a:srgbClr val="000099"/>
                </a:solidFill>
              </a:rPr>
              <a:t>Working Group Discussion</a:t>
            </a:r>
            <a:endParaRPr lang="en-US" sz="2000" dirty="0">
              <a:solidFill>
                <a:srgbClr val="000099"/>
              </a:solidFill>
            </a:endParaRPr>
          </a:p>
        </p:txBody>
      </p:sp>
    </p:spTree>
    <p:extLst>
      <p:ext uri="{BB962C8B-B14F-4D97-AF65-F5344CB8AC3E}">
        <p14:creationId xmlns:p14="http://schemas.microsoft.com/office/powerpoint/2010/main" val="3837336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995487"/>
            <a:ext cx="8305800" cy="4974695"/>
          </a:xfrm>
          <a:prstGeom prst="rect">
            <a:avLst/>
          </a:prstGeom>
          <a:noFill/>
        </p:spPr>
        <p:txBody>
          <a:bodyPr wrap="square" rtlCol="0">
            <a:spAutoFit/>
          </a:bodyPr>
          <a:lstStyle/>
          <a:p>
            <a:r>
              <a:rPr lang="en-US" sz="2800" b="1" dirty="0" smtClean="0">
                <a:solidFill>
                  <a:srgbClr val="C00000"/>
                </a:solidFill>
                <a:latin typeface="Arial" pitchFamily="34" charset="0"/>
                <a:cs typeface="Arial" pitchFamily="34" charset="0"/>
              </a:rPr>
              <a:t>Opportunities: Curriculum </a:t>
            </a:r>
            <a:endParaRPr lang="en-US" sz="2800" b="1" dirty="0" smtClean="0">
              <a:latin typeface="Arial" pitchFamily="34" charset="0"/>
              <a:cs typeface="Arial" pitchFamily="34" charset="0"/>
            </a:endParaRPr>
          </a:p>
          <a:p>
            <a:pPr marL="225425" lvl="0" indent="-225425">
              <a:lnSpc>
                <a:spcPct val="113000"/>
              </a:lnSpc>
              <a:buFont typeface="Wingdings" pitchFamily="2" charset="2"/>
              <a:buChar char="§"/>
            </a:pPr>
            <a:r>
              <a:rPr lang="en-US" sz="1600" b="1" dirty="0" smtClean="0">
                <a:solidFill>
                  <a:srgbClr val="000099"/>
                </a:solidFill>
                <a:latin typeface="Arial" pitchFamily="34" charset="0"/>
                <a:cs typeface="Arial" pitchFamily="34" charset="0"/>
              </a:rPr>
              <a:t>Student Recruitment</a:t>
            </a:r>
          </a:p>
          <a:p>
            <a:pPr marL="682625" lvl="1" indent="-225425">
              <a:lnSpc>
                <a:spcPct val="113000"/>
              </a:lnSpc>
              <a:buFont typeface="Wingdings" pitchFamily="2" charset="2"/>
              <a:buChar char="§"/>
            </a:pPr>
            <a:r>
              <a:rPr lang="en-US" sz="1600" dirty="0" smtClean="0">
                <a:latin typeface="Arial" pitchFamily="34" charset="0"/>
                <a:cs typeface="Arial" pitchFamily="34" charset="0"/>
              </a:rPr>
              <a:t>Improve marketing/public relations: mission, branding, website, national-level educational scholarship, communication between units/departments</a:t>
            </a:r>
          </a:p>
          <a:p>
            <a:pPr marL="225425" lvl="0" indent="-225425">
              <a:lnSpc>
                <a:spcPct val="113000"/>
              </a:lnSpc>
              <a:buFont typeface="Wingdings" pitchFamily="2" charset="2"/>
              <a:buChar char="§"/>
            </a:pPr>
            <a:r>
              <a:rPr lang="en-US" sz="1600" b="1" dirty="0" smtClean="0">
                <a:solidFill>
                  <a:srgbClr val="000099"/>
                </a:solidFill>
                <a:latin typeface="Arial" pitchFamily="34" charset="0"/>
                <a:cs typeface="Arial" pitchFamily="34" charset="0"/>
              </a:rPr>
              <a:t>UME: Preclinical</a:t>
            </a:r>
          </a:p>
          <a:p>
            <a:pPr marL="682625" lvl="1" indent="-225425">
              <a:lnSpc>
                <a:spcPct val="113000"/>
              </a:lnSpc>
              <a:buFont typeface="Wingdings" pitchFamily="2" charset="2"/>
              <a:buChar char="§"/>
            </a:pPr>
            <a:r>
              <a:rPr lang="en-US" sz="1600" dirty="0" smtClean="0">
                <a:latin typeface="Arial" pitchFamily="34" charset="0"/>
                <a:cs typeface="Arial" pitchFamily="34" charset="0"/>
              </a:rPr>
              <a:t>Faculty-directed, didactic-heavy</a:t>
            </a:r>
          </a:p>
          <a:p>
            <a:pPr marL="682625" lvl="1" indent="-225425">
              <a:lnSpc>
                <a:spcPct val="113000"/>
              </a:lnSpc>
              <a:buFont typeface="Wingdings" pitchFamily="2" charset="2"/>
              <a:buChar char="§"/>
            </a:pPr>
            <a:r>
              <a:rPr lang="en-US" sz="1600" dirty="0" smtClean="0">
                <a:latin typeface="Arial" pitchFamily="34" charset="0"/>
                <a:cs typeface="Arial" pitchFamily="34" charset="0"/>
              </a:rPr>
              <a:t>Need consensus on “core” information and competencies or developmental milestones</a:t>
            </a:r>
          </a:p>
          <a:p>
            <a:pPr marL="682625" lvl="1" indent="-225425">
              <a:lnSpc>
                <a:spcPct val="113000"/>
              </a:lnSpc>
              <a:buFont typeface="Wingdings" pitchFamily="2" charset="2"/>
              <a:buChar char="§"/>
            </a:pPr>
            <a:r>
              <a:rPr lang="en-US" sz="1600" dirty="0" smtClean="0">
                <a:latin typeface="Arial" pitchFamily="34" charset="0"/>
                <a:cs typeface="Arial" pitchFamily="34" charset="0"/>
              </a:rPr>
              <a:t>Need reportable coordinated longitudinal assessment of students beyond test scores, and increased reliability of clinical assessment/evaluation</a:t>
            </a:r>
          </a:p>
          <a:p>
            <a:pPr marL="682625" lvl="1" indent="-225425">
              <a:lnSpc>
                <a:spcPct val="113000"/>
              </a:lnSpc>
              <a:buFont typeface="Wingdings" pitchFamily="2" charset="2"/>
              <a:buChar char="§"/>
            </a:pPr>
            <a:r>
              <a:rPr lang="en-US" sz="1600" dirty="0" smtClean="0">
                <a:latin typeface="Arial" pitchFamily="34" charset="0"/>
                <a:cs typeface="Arial" pitchFamily="34" charset="0"/>
              </a:rPr>
              <a:t>Need increased clinical faculty involvement and increased clinical exposure</a:t>
            </a:r>
          </a:p>
          <a:p>
            <a:pPr marL="225425" lvl="0" indent="-225425">
              <a:lnSpc>
                <a:spcPct val="113000"/>
              </a:lnSpc>
              <a:buFont typeface="Wingdings" pitchFamily="2" charset="2"/>
              <a:buChar char="§"/>
            </a:pPr>
            <a:r>
              <a:rPr lang="en-US" sz="1600" b="1" dirty="0" smtClean="0">
                <a:solidFill>
                  <a:srgbClr val="000099"/>
                </a:solidFill>
                <a:latin typeface="Arial" pitchFamily="34" charset="0"/>
                <a:cs typeface="Arial" pitchFamily="34" charset="0"/>
              </a:rPr>
              <a:t>UME: Clinical</a:t>
            </a:r>
          </a:p>
          <a:p>
            <a:pPr marL="682625" lvl="1" indent="-225425">
              <a:lnSpc>
                <a:spcPct val="113000"/>
              </a:lnSpc>
              <a:buFont typeface="Wingdings" pitchFamily="2" charset="2"/>
              <a:buChar char="§"/>
            </a:pPr>
            <a:r>
              <a:rPr lang="en-US" sz="1600" dirty="0" smtClean="0">
                <a:latin typeface="Arial" pitchFamily="34" charset="0"/>
                <a:cs typeface="Arial" pitchFamily="34" charset="0"/>
              </a:rPr>
              <a:t>Student clinical exposure and structure is clerkship-dependent</a:t>
            </a:r>
          </a:p>
          <a:p>
            <a:pPr marL="682625" lvl="1" indent="-225425">
              <a:lnSpc>
                <a:spcPct val="113000"/>
              </a:lnSpc>
              <a:buFont typeface="Wingdings" pitchFamily="2" charset="2"/>
              <a:buChar char="§"/>
            </a:pPr>
            <a:r>
              <a:rPr lang="en-US" sz="1600" dirty="0" smtClean="0">
                <a:latin typeface="Arial" pitchFamily="34" charset="0"/>
                <a:cs typeface="Arial" pitchFamily="34" charset="0"/>
              </a:rPr>
              <a:t>Step 2 CS outcomes need improvement</a:t>
            </a:r>
          </a:p>
          <a:p>
            <a:pPr marL="682625" lvl="1" indent="-225425">
              <a:lnSpc>
                <a:spcPct val="113000"/>
              </a:lnSpc>
              <a:buFont typeface="Wingdings" pitchFamily="2" charset="2"/>
              <a:buChar char="§"/>
            </a:pPr>
            <a:r>
              <a:rPr lang="en-US" sz="1600" dirty="0" smtClean="0">
                <a:latin typeface="Arial" pitchFamily="34" charset="0"/>
                <a:cs typeface="Arial" pitchFamily="34" charset="0"/>
              </a:rPr>
              <a:t>Need increased community clinical experiences and placements</a:t>
            </a:r>
          </a:p>
          <a:p>
            <a:pPr marL="682625" lvl="1" indent="-225425">
              <a:lnSpc>
                <a:spcPct val="113000"/>
              </a:lnSpc>
              <a:buFont typeface="Wingdings" pitchFamily="2" charset="2"/>
              <a:buChar char="§"/>
            </a:pPr>
            <a:r>
              <a:rPr lang="en-US" sz="1600" dirty="0" smtClean="0">
                <a:latin typeface="Arial" pitchFamily="34" charset="0"/>
                <a:cs typeface="Arial" pitchFamily="34" charset="0"/>
              </a:rPr>
              <a:t>Third year clerkships in university-affiliated locations sometimes crowded</a:t>
            </a:r>
          </a:p>
          <a:p>
            <a:pPr marL="682625" lvl="1" indent="-225425">
              <a:lnSpc>
                <a:spcPct val="113000"/>
              </a:lnSpc>
              <a:buFont typeface="Wingdings" pitchFamily="2" charset="2"/>
              <a:buChar char="§"/>
            </a:pPr>
            <a:r>
              <a:rPr lang="en-US" sz="1600" dirty="0" smtClean="0">
                <a:latin typeface="Arial" pitchFamily="34" charset="0"/>
                <a:cs typeface="Arial" pitchFamily="34" charset="0"/>
              </a:rPr>
              <a:t>Increased 4</a:t>
            </a:r>
            <a:r>
              <a:rPr lang="en-US" sz="1600" baseline="30000" dirty="0" smtClean="0">
                <a:latin typeface="Arial" pitchFamily="34" charset="0"/>
                <a:cs typeface="Arial" pitchFamily="34" charset="0"/>
              </a:rPr>
              <a:t>th</a:t>
            </a:r>
            <a:r>
              <a:rPr lang="en-US" sz="1600" dirty="0" smtClean="0">
                <a:latin typeface="Arial" pitchFamily="34" charset="0"/>
                <a:cs typeface="Arial" pitchFamily="34" charset="0"/>
              </a:rPr>
              <a:t> year structure needed to meet milestone goals for residency</a:t>
            </a: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2223390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971800" y="4572000"/>
            <a:ext cx="2895600" cy="1371600"/>
          </a:xfrm>
          <a:prstGeom prst="rect">
            <a:avLst/>
          </a:prstGeom>
          <a:solidFill>
            <a:schemeClr val="accent2">
              <a:lumMod val="20000"/>
              <a:lumOff val="8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838200" y="1219200"/>
            <a:ext cx="7210745" cy="3026379"/>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txBox="1">
            <a:spLocks/>
          </p:cNvSpPr>
          <p:nvPr/>
        </p:nvSpPr>
        <p:spPr>
          <a:xfrm>
            <a:off x="5458146" y="1646237"/>
            <a:ext cx="3048000" cy="27733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31775" indent="-231775" algn="just">
              <a:lnSpc>
                <a:spcPct val="125000"/>
              </a:lnSpc>
              <a:spcBef>
                <a:spcPts val="600"/>
              </a:spcBef>
            </a:pPr>
            <a:endParaRPr lang="en-US" sz="1800" dirty="0">
              <a:solidFill>
                <a:srgbClr val="000000"/>
              </a:solidFill>
            </a:endParaRPr>
          </a:p>
          <a:p>
            <a:pPr marL="231775" indent="-231775" algn="just">
              <a:lnSpc>
                <a:spcPct val="125000"/>
              </a:lnSpc>
              <a:spcBef>
                <a:spcPts val="600"/>
              </a:spcBef>
            </a:pPr>
            <a:endParaRPr lang="en-US" sz="1800" dirty="0" smtClean="0"/>
          </a:p>
        </p:txBody>
      </p:sp>
      <p:sp>
        <p:nvSpPr>
          <p:cNvPr id="19" name="Content Placeholder 2"/>
          <p:cNvSpPr txBox="1">
            <a:spLocks/>
          </p:cNvSpPr>
          <p:nvPr/>
        </p:nvSpPr>
        <p:spPr>
          <a:xfrm>
            <a:off x="3124200" y="4572000"/>
            <a:ext cx="3454822" cy="16414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14000"/>
              </a:lnSpc>
              <a:spcBef>
                <a:spcPts val="600"/>
              </a:spcBef>
              <a:buNone/>
            </a:pPr>
            <a:r>
              <a:rPr lang="en-US" sz="1600" b="1" dirty="0" smtClean="0"/>
              <a:t>Excelcor Team Members</a:t>
            </a:r>
          </a:p>
          <a:p>
            <a:pPr marL="457200" indent="-220663" algn="just">
              <a:lnSpc>
                <a:spcPct val="114000"/>
              </a:lnSpc>
              <a:spcBef>
                <a:spcPts val="0"/>
              </a:spcBef>
            </a:pPr>
            <a:r>
              <a:rPr lang="en-US" sz="1600" dirty="0" smtClean="0"/>
              <a:t>Jennifer Donnelly</a:t>
            </a:r>
          </a:p>
          <a:p>
            <a:pPr marL="457200" indent="-220663" algn="just">
              <a:lnSpc>
                <a:spcPct val="114000"/>
              </a:lnSpc>
              <a:spcBef>
                <a:spcPts val="0"/>
              </a:spcBef>
            </a:pPr>
            <a:r>
              <a:rPr lang="en-US" sz="1600" dirty="0" smtClean="0"/>
              <a:t>Christopher Nickson </a:t>
            </a:r>
          </a:p>
          <a:p>
            <a:pPr marL="457200" indent="-220663" algn="just">
              <a:lnSpc>
                <a:spcPct val="114000"/>
              </a:lnSpc>
              <a:spcBef>
                <a:spcPts val="0"/>
              </a:spcBef>
            </a:pPr>
            <a:r>
              <a:rPr lang="en-US" sz="1600" dirty="0" smtClean="0"/>
              <a:t>Scott Nostaja</a:t>
            </a:r>
          </a:p>
        </p:txBody>
      </p:sp>
      <p:sp>
        <p:nvSpPr>
          <p:cNvPr id="20" name="Content Placeholder 2"/>
          <p:cNvSpPr txBox="1">
            <a:spLocks/>
          </p:cNvSpPr>
          <p:nvPr/>
        </p:nvSpPr>
        <p:spPr>
          <a:xfrm>
            <a:off x="4800600" y="1697760"/>
            <a:ext cx="2971800" cy="3026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ctr"/>
            <a:endParaRPr lang="en-US" sz="1800" dirty="0" smtClean="0">
              <a:solidFill>
                <a:srgbClr val="000000"/>
              </a:solidFill>
            </a:endParaRPr>
          </a:p>
          <a:p>
            <a:pPr fontAlgn="ctr"/>
            <a:endParaRPr lang="en-US" sz="1800" dirty="0" smtClean="0">
              <a:solidFill>
                <a:srgbClr val="000000"/>
              </a:solidFill>
            </a:endParaRPr>
          </a:p>
          <a:p>
            <a:pPr fontAlgn="ctr">
              <a:lnSpc>
                <a:spcPct val="114000"/>
              </a:lnSpc>
              <a:spcBef>
                <a:spcPts val="600"/>
              </a:spcBef>
            </a:pP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fontAlgn="ctr"/>
            <a:endParaRPr lang="en-US" sz="1800" dirty="0" smtClean="0">
              <a:solidFill>
                <a:srgbClr val="000000"/>
              </a:solidFill>
            </a:endParaRPr>
          </a:p>
          <a:p>
            <a:pPr marL="231775" indent="-231775" algn="just">
              <a:lnSpc>
                <a:spcPct val="114000"/>
              </a:lnSpc>
              <a:spcBef>
                <a:spcPts val="600"/>
              </a:spcBef>
              <a:spcAft>
                <a:spcPts val="600"/>
              </a:spcAft>
            </a:pPr>
            <a:endParaRPr lang="en-US" sz="1800" dirty="0" smtClean="0"/>
          </a:p>
          <a:p>
            <a:pPr marL="231775" indent="-231775" algn="just">
              <a:lnSpc>
                <a:spcPct val="114000"/>
              </a:lnSpc>
              <a:spcBef>
                <a:spcPts val="600"/>
              </a:spcBef>
              <a:spcAft>
                <a:spcPts val="600"/>
              </a:spcAft>
            </a:pPr>
            <a:endParaRPr lang="en-US" sz="1800" dirty="0" smtClean="0"/>
          </a:p>
        </p:txBody>
      </p:sp>
      <p:sp>
        <p:nvSpPr>
          <p:cNvPr id="2" name="TextBox 1"/>
          <p:cNvSpPr txBox="1"/>
          <p:nvPr/>
        </p:nvSpPr>
        <p:spPr>
          <a:xfrm>
            <a:off x="3810000" y="228600"/>
            <a:ext cx="4848546" cy="461665"/>
          </a:xfrm>
          <a:prstGeom prst="rect">
            <a:avLst/>
          </a:prstGeom>
          <a:noFill/>
        </p:spPr>
        <p:txBody>
          <a:bodyPr wrap="square" rtlCol="0">
            <a:spAutoFit/>
          </a:bodyPr>
          <a:lstStyle/>
          <a:p>
            <a:r>
              <a:rPr lang="en-US" sz="2400" b="1" dirty="0" smtClean="0"/>
              <a:t>Education Enterprise Committee</a:t>
            </a:r>
            <a:endParaRPr lang="en-US" sz="2400" b="1" dirty="0"/>
          </a:p>
        </p:txBody>
      </p:sp>
      <p:sp>
        <p:nvSpPr>
          <p:cNvPr id="6" name="TextBox 5"/>
          <p:cNvSpPr txBox="1"/>
          <p:nvPr/>
        </p:nvSpPr>
        <p:spPr>
          <a:xfrm>
            <a:off x="1006422" y="1295400"/>
            <a:ext cx="3108378" cy="2800767"/>
          </a:xfrm>
          <a:prstGeom prst="rect">
            <a:avLst/>
          </a:prstGeom>
          <a:noFill/>
        </p:spPr>
        <p:txBody>
          <a:bodyPr wrap="square" rtlCol="0">
            <a:spAutoFit/>
          </a:bodyPr>
          <a:lstStyle/>
          <a:p>
            <a:pPr marL="285750" indent="-285750">
              <a:buFont typeface="Arial" pitchFamily="34" charset="0"/>
              <a:buChar char="•"/>
            </a:pPr>
            <a:r>
              <a:rPr lang="en-US" sz="1600" dirty="0" smtClean="0"/>
              <a:t>Jesse Roman, Chair</a:t>
            </a:r>
          </a:p>
          <a:p>
            <a:pPr marL="285750" indent="-285750">
              <a:buFont typeface="Arial" pitchFamily="34" charset="0"/>
              <a:buChar char="•"/>
            </a:pPr>
            <a:r>
              <a:rPr lang="en-US" sz="1600" dirty="0"/>
              <a:t>Erica Sutton, Co-chair</a:t>
            </a:r>
          </a:p>
          <a:p>
            <a:pPr marL="285750" indent="-285750">
              <a:buFont typeface="Arial" pitchFamily="34" charset="0"/>
              <a:buChar char="•"/>
            </a:pPr>
            <a:r>
              <a:rPr lang="en-US" sz="1600" dirty="0" smtClean="0"/>
              <a:t>William Crump</a:t>
            </a:r>
          </a:p>
          <a:p>
            <a:pPr marL="285750" indent="-285750">
              <a:buFont typeface="Arial" pitchFamily="34" charset="0"/>
              <a:buChar char="•"/>
            </a:pPr>
            <a:r>
              <a:rPr lang="en-US" sz="1600" dirty="0" smtClean="0"/>
              <a:t>Tim Bickel</a:t>
            </a:r>
          </a:p>
          <a:p>
            <a:pPr marL="285750" indent="-285750">
              <a:buFont typeface="Arial" pitchFamily="34" charset="0"/>
              <a:buChar char="•"/>
            </a:pPr>
            <a:r>
              <a:rPr lang="en-US" sz="1600" dirty="0" smtClean="0"/>
              <a:t>Amy Bowers</a:t>
            </a:r>
          </a:p>
          <a:p>
            <a:pPr marL="285750" indent="-285750">
              <a:buFont typeface="Arial" pitchFamily="34" charset="0"/>
              <a:buChar char="•"/>
            </a:pPr>
            <a:r>
              <a:rPr lang="en-US" sz="1600" dirty="0" smtClean="0"/>
              <a:t>Jennifer Brueckner-Collins</a:t>
            </a:r>
          </a:p>
          <a:p>
            <a:pPr marL="285750" indent="-285750">
              <a:buFont typeface="Arial" pitchFamily="34" charset="0"/>
              <a:buChar char="•"/>
            </a:pPr>
            <a:r>
              <a:rPr lang="en-US" sz="1600" dirty="0" smtClean="0"/>
              <a:t>Richard Fricker</a:t>
            </a:r>
          </a:p>
          <a:p>
            <a:pPr marL="285750" indent="-285750">
              <a:buFont typeface="Arial" pitchFamily="34" charset="0"/>
              <a:buChar char="•"/>
            </a:pPr>
            <a:r>
              <a:rPr lang="en-US" sz="1600" dirty="0" smtClean="0"/>
              <a:t>Christian Furman</a:t>
            </a:r>
          </a:p>
          <a:p>
            <a:pPr marL="285750" indent="-285750">
              <a:buFont typeface="Arial" pitchFamily="34" charset="0"/>
              <a:buChar char="•"/>
            </a:pPr>
            <a:r>
              <a:rPr lang="en-US" sz="1600" dirty="0" smtClean="0"/>
              <a:t>Sharon Geary</a:t>
            </a:r>
          </a:p>
          <a:p>
            <a:pPr marL="285750" indent="-285750">
              <a:buFont typeface="Arial" pitchFamily="34" charset="0"/>
              <a:buChar char="•"/>
            </a:pPr>
            <a:r>
              <a:rPr lang="en-US" sz="1600" dirty="0" smtClean="0"/>
              <a:t>Thomas Geoghegan</a:t>
            </a:r>
          </a:p>
          <a:p>
            <a:pPr marL="285750" indent="-285750">
              <a:buFont typeface="Arial" pitchFamily="34" charset="0"/>
              <a:buChar char="•"/>
            </a:pPr>
            <a:r>
              <a:rPr lang="en-US" sz="1600" dirty="0"/>
              <a:t>Sarah </a:t>
            </a:r>
            <a:r>
              <a:rPr lang="en-US" sz="1600" dirty="0" smtClean="0"/>
              <a:t>Hawkins</a:t>
            </a:r>
            <a:endParaRPr lang="en-US" sz="1600" dirty="0"/>
          </a:p>
        </p:txBody>
      </p:sp>
      <p:sp>
        <p:nvSpPr>
          <p:cNvPr id="21" name="TextBox 20"/>
          <p:cNvSpPr txBox="1"/>
          <p:nvPr/>
        </p:nvSpPr>
        <p:spPr>
          <a:xfrm>
            <a:off x="4449323" y="1295400"/>
            <a:ext cx="3108378" cy="2800767"/>
          </a:xfrm>
          <a:prstGeom prst="rect">
            <a:avLst/>
          </a:prstGeom>
          <a:noFill/>
        </p:spPr>
        <p:txBody>
          <a:bodyPr wrap="square" rtlCol="0">
            <a:spAutoFit/>
          </a:bodyPr>
          <a:lstStyle/>
          <a:p>
            <a:pPr marL="285750" indent="-285750">
              <a:buFont typeface="Arial" pitchFamily="34" charset="0"/>
              <a:buChar char="•"/>
            </a:pPr>
            <a:r>
              <a:rPr lang="en-US" sz="1600" dirty="0"/>
              <a:t>Sherry Hertel</a:t>
            </a:r>
          </a:p>
          <a:p>
            <a:pPr marL="285750" indent="-285750">
              <a:buFont typeface="Arial" pitchFamily="34" charset="0"/>
              <a:buChar char="•"/>
            </a:pPr>
            <a:r>
              <a:rPr lang="en-US" sz="1600" dirty="0" smtClean="0"/>
              <a:t>Amy Holthouser</a:t>
            </a:r>
          </a:p>
          <a:p>
            <a:pPr marL="285750" indent="-285750">
              <a:buFont typeface="Arial" pitchFamily="34" charset="0"/>
              <a:buChar char="•"/>
            </a:pPr>
            <a:r>
              <a:rPr lang="en-US" sz="1600" dirty="0" smtClean="0"/>
              <a:t>Mary Joshua</a:t>
            </a:r>
          </a:p>
          <a:p>
            <a:pPr marL="285750" indent="-285750">
              <a:buFont typeface="Arial" pitchFamily="34" charset="0"/>
              <a:buChar char="•"/>
            </a:pPr>
            <a:r>
              <a:rPr lang="en-US" sz="1600" dirty="0" smtClean="0"/>
              <a:t>Veronica Massey</a:t>
            </a:r>
          </a:p>
          <a:p>
            <a:pPr marL="285750" indent="-285750">
              <a:buFont typeface="Arial" pitchFamily="34" charset="0"/>
              <a:buChar char="•"/>
            </a:pPr>
            <a:r>
              <a:rPr lang="en-US" sz="1600" dirty="0" smtClean="0"/>
              <a:t>Olivia Mittel</a:t>
            </a:r>
          </a:p>
          <a:p>
            <a:pPr marL="285750" indent="-285750">
              <a:buFont typeface="Arial" pitchFamily="34" charset="0"/>
              <a:buChar char="•"/>
            </a:pPr>
            <a:r>
              <a:rPr lang="en-US" sz="1600" dirty="0" smtClean="0"/>
              <a:t>Pradip Patel</a:t>
            </a:r>
          </a:p>
          <a:p>
            <a:pPr marL="285750" indent="-285750">
              <a:buFont typeface="Arial" pitchFamily="34" charset="0"/>
              <a:buChar char="•"/>
            </a:pPr>
            <a:r>
              <a:rPr lang="en-US" sz="1600" dirty="0" smtClean="0"/>
              <a:t>Craig Roberts</a:t>
            </a:r>
          </a:p>
          <a:p>
            <a:pPr marL="285750" indent="-285750">
              <a:buFont typeface="Arial" pitchFamily="34" charset="0"/>
              <a:buChar char="•"/>
            </a:pPr>
            <a:r>
              <a:rPr lang="en-US" sz="1600" dirty="0" smtClean="0"/>
              <a:t>Monica Shaw</a:t>
            </a:r>
          </a:p>
          <a:p>
            <a:pPr marL="285750" indent="-285750">
              <a:buFont typeface="Arial" pitchFamily="34" charset="0"/>
              <a:buChar char="•"/>
            </a:pPr>
            <a:r>
              <a:rPr lang="en-US" sz="1600" dirty="0" smtClean="0"/>
              <a:t>Kathy </a:t>
            </a:r>
            <a:r>
              <a:rPr lang="en-US" sz="1600" dirty="0" err="1" smtClean="0"/>
              <a:t>Stenger</a:t>
            </a:r>
            <a:endParaRPr lang="en-US" sz="1600" dirty="0" smtClean="0"/>
          </a:p>
          <a:p>
            <a:pPr marL="285750" indent="-285750">
              <a:buFont typeface="Arial" pitchFamily="34" charset="0"/>
              <a:buChar char="•"/>
            </a:pPr>
            <a:r>
              <a:rPr lang="en-US" sz="1600" dirty="0" err="1" smtClean="0"/>
              <a:t>Monalisa</a:t>
            </a:r>
            <a:r>
              <a:rPr lang="en-US" sz="1600" dirty="0" smtClean="0"/>
              <a:t> Tailor</a:t>
            </a:r>
          </a:p>
          <a:p>
            <a:pPr marL="285750" indent="-285750">
              <a:buFont typeface="Arial" pitchFamily="34" charset="0"/>
              <a:buChar char="•"/>
            </a:pPr>
            <a:r>
              <a:rPr lang="en-US" sz="1600" dirty="0" smtClean="0"/>
              <a:t>David Wiegman</a:t>
            </a:r>
          </a:p>
        </p:txBody>
      </p:sp>
    </p:spTree>
    <p:extLst>
      <p:ext uri="{BB962C8B-B14F-4D97-AF65-F5344CB8AC3E}">
        <p14:creationId xmlns:p14="http://schemas.microsoft.com/office/powerpoint/2010/main" val="3548037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1291665"/>
            <a:ext cx="8305800" cy="5406737"/>
          </a:xfrm>
          <a:prstGeom prst="rect">
            <a:avLst/>
          </a:prstGeom>
          <a:noFill/>
        </p:spPr>
        <p:txBody>
          <a:bodyPr wrap="square" rtlCol="0">
            <a:spAutoFit/>
          </a:bodyPr>
          <a:lstStyle/>
          <a:p>
            <a:r>
              <a:rPr lang="en-US" sz="2800" b="1" dirty="0" err="1" smtClean="0">
                <a:solidFill>
                  <a:srgbClr val="C00000"/>
                </a:solidFill>
                <a:latin typeface="Arial" pitchFamily="34" charset="0"/>
                <a:cs typeface="Arial" pitchFamily="34" charset="0"/>
              </a:rPr>
              <a:t>Oportunities</a:t>
            </a:r>
            <a:r>
              <a:rPr lang="en-US" sz="2800" b="1" dirty="0" smtClean="0">
                <a:solidFill>
                  <a:srgbClr val="C00000"/>
                </a:solidFill>
                <a:latin typeface="Arial" pitchFamily="34" charset="0"/>
                <a:cs typeface="Arial" pitchFamily="34" charset="0"/>
              </a:rPr>
              <a:t>: Curriculum </a:t>
            </a:r>
          </a:p>
          <a:p>
            <a:pPr marL="225425" indent="-225425">
              <a:lnSpc>
                <a:spcPct val="150000"/>
              </a:lnSpc>
              <a:buFont typeface="Wingdings" pitchFamily="2" charset="2"/>
              <a:buChar char="§"/>
            </a:pPr>
            <a:r>
              <a:rPr lang="en-US" b="1" dirty="0" smtClean="0">
                <a:solidFill>
                  <a:srgbClr val="000099"/>
                </a:solidFill>
                <a:latin typeface="Arial" pitchFamily="34" charset="0"/>
                <a:cs typeface="Arial" pitchFamily="34" charset="0"/>
              </a:rPr>
              <a:t>Outcomes tracking:</a:t>
            </a:r>
          </a:p>
          <a:p>
            <a:pPr marL="682625" lvl="1" indent="-225425">
              <a:lnSpc>
                <a:spcPct val="150000"/>
              </a:lnSpc>
              <a:buFont typeface="Wingdings" pitchFamily="2" charset="2"/>
              <a:buChar char="§"/>
            </a:pPr>
            <a:r>
              <a:rPr lang="en-US" dirty="0" smtClean="0">
                <a:latin typeface="Arial" pitchFamily="34" charset="0"/>
                <a:cs typeface="Arial" pitchFamily="34" charset="0"/>
              </a:rPr>
              <a:t>Need overall outcomes matrix and goals for tracking curricular changes and improvement </a:t>
            </a:r>
          </a:p>
          <a:p>
            <a:pPr marL="682625" lvl="1" indent="-225425">
              <a:lnSpc>
                <a:spcPct val="150000"/>
              </a:lnSpc>
              <a:buFont typeface="Wingdings" pitchFamily="2" charset="2"/>
              <a:buChar char="§"/>
            </a:pPr>
            <a:r>
              <a:rPr lang="en-US" dirty="0" smtClean="0">
                <a:latin typeface="Arial" pitchFamily="34" charset="0"/>
                <a:cs typeface="Arial" pitchFamily="34" charset="0"/>
              </a:rPr>
              <a:t>Need improved longitudinal assessment of students</a:t>
            </a:r>
          </a:p>
          <a:p>
            <a:pPr marL="225425" indent="-225425">
              <a:lnSpc>
                <a:spcPct val="150000"/>
              </a:lnSpc>
              <a:buFont typeface="Wingdings" pitchFamily="2" charset="2"/>
              <a:buChar char="§"/>
            </a:pPr>
            <a:r>
              <a:rPr lang="en-US" b="1" dirty="0" smtClean="0">
                <a:solidFill>
                  <a:srgbClr val="000099"/>
                </a:solidFill>
                <a:latin typeface="Arial" pitchFamily="34" charset="0"/>
                <a:cs typeface="Arial" pitchFamily="34" charset="0"/>
              </a:rPr>
              <a:t>Funding</a:t>
            </a:r>
            <a:r>
              <a:rPr lang="en-US" b="1" dirty="0" smtClean="0">
                <a:latin typeface="Arial" pitchFamily="34" charset="0"/>
                <a:cs typeface="Arial" pitchFamily="34" charset="0"/>
              </a:rPr>
              <a:t> </a:t>
            </a:r>
          </a:p>
          <a:p>
            <a:pPr marL="682625" lvl="1" indent="-225425">
              <a:lnSpc>
                <a:spcPct val="150000"/>
              </a:lnSpc>
              <a:buFont typeface="Wingdings" pitchFamily="2" charset="2"/>
              <a:buChar char="§"/>
            </a:pPr>
            <a:r>
              <a:rPr lang="en-US" dirty="0" smtClean="0">
                <a:latin typeface="Arial" pitchFamily="34" charset="0"/>
                <a:cs typeface="Arial" pitchFamily="34" charset="0"/>
              </a:rPr>
              <a:t>Need increased central administrative support for central curriculum coordination, delivery and outcomes evaluation</a:t>
            </a:r>
          </a:p>
          <a:p>
            <a:pPr marL="682625" lvl="1" indent="-225425">
              <a:lnSpc>
                <a:spcPct val="150000"/>
              </a:lnSpc>
              <a:buFont typeface="Wingdings" pitchFamily="2" charset="2"/>
              <a:buChar char="§"/>
            </a:pPr>
            <a:r>
              <a:rPr lang="en-US" dirty="0" smtClean="0">
                <a:latin typeface="Arial" pitchFamily="34" charset="0"/>
                <a:cs typeface="Arial" pitchFamily="34" charset="0"/>
              </a:rPr>
              <a:t>Need updates and renovation of physical facilities to meet teaching needs </a:t>
            </a:r>
          </a:p>
          <a:p>
            <a:pPr marL="682625" lvl="1" indent="-225425">
              <a:lnSpc>
                <a:spcPct val="150000"/>
              </a:lnSpc>
              <a:buFont typeface="Wingdings" pitchFamily="2" charset="2"/>
              <a:buChar char="§"/>
            </a:pPr>
            <a:r>
              <a:rPr lang="en-US" dirty="0" smtClean="0">
                <a:latin typeface="Arial" pitchFamily="34" charset="0"/>
                <a:cs typeface="Arial" pitchFamily="34" charset="0"/>
              </a:rPr>
              <a:t>Need lobbying and partnership negotiation to fund increased GME spots based on size of graduating class: 134 GME spots and class size = 160</a:t>
            </a:r>
          </a:p>
          <a:p>
            <a:pPr marL="682625" lvl="1" indent="-225425">
              <a:lnSpc>
                <a:spcPct val="113000"/>
              </a:lnSpc>
              <a:buFont typeface="Wingdings" pitchFamily="2" charset="2"/>
              <a:buChar char="§"/>
            </a:pPr>
            <a:endParaRPr lang="en-US" b="1" dirty="0" smtClean="0">
              <a:latin typeface="Arial" pitchFamily="34" charset="0"/>
              <a:cs typeface="Arial" pitchFamily="34" charset="0"/>
            </a:endParaRPr>
          </a:p>
        </p:txBody>
      </p:sp>
      <p:sp>
        <p:nvSpPr>
          <p:cNvPr id="12" name="TextBox 11"/>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are we today?</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4264287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944997"/>
            <a:ext cx="8305800" cy="5309146"/>
          </a:xfrm>
          <a:prstGeom prst="rect">
            <a:avLst/>
          </a:prstGeom>
          <a:noFill/>
        </p:spPr>
        <p:txBody>
          <a:bodyPr wrap="square" rtlCol="0">
            <a:spAutoFit/>
          </a:bodyPr>
          <a:lstStyle/>
          <a:p>
            <a:r>
              <a:rPr lang="en-US" sz="2400" b="1" dirty="0" smtClean="0">
                <a:solidFill>
                  <a:srgbClr val="C00000"/>
                </a:solidFill>
                <a:latin typeface="Arial" pitchFamily="34" charset="0"/>
                <a:cs typeface="Arial" pitchFamily="34" charset="0"/>
              </a:rPr>
              <a:t>Opportunities</a:t>
            </a:r>
            <a:endParaRPr lang="en-US" sz="2400" dirty="0" smtClean="0">
              <a:solidFill>
                <a:srgbClr val="C00000"/>
              </a:solidFill>
              <a:latin typeface="Arial" pitchFamily="34" charset="0"/>
              <a:cs typeface="Arial" pitchFamily="34" charset="0"/>
            </a:endParaRPr>
          </a:p>
          <a:p>
            <a:pPr marL="225425" indent="-225425"/>
            <a:r>
              <a:rPr lang="en-US" dirty="0" smtClean="0">
                <a:latin typeface="Arial" pitchFamily="34" charset="0"/>
                <a:cs typeface="Arial" pitchFamily="34" charset="0"/>
              </a:rPr>
              <a:t> </a:t>
            </a:r>
            <a:endParaRPr lang="en-US" b="1" dirty="0" smtClean="0">
              <a:latin typeface="Arial" pitchFamily="34" charset="0"/>
              <a:cs typeface="Arial" pitchFamily="34" charset="0"/>
            </a:endParaRPr>
          </a:p>
          <a:p>
            <a:pPr marL="225425" lvl="0" indent="-225425">
              <a:lnSpc>
                <a:spcPct val="150000"/>
              </a:lnSpc>
              <a:buFont typeface="Wingdings" pitchFamily="2" charset="2"/>
              <a:buChar char="§"/>
            </a:pPr>
            <a:r>
              <a:rPr lang="en-US" dirty="0" smtClean="0">
                <a:latin typeface="Arial" pitchFamily="34" charset="0"/>
                <a:cs typeface="Arial" pitchFamily="34" charset="0"/>
              </a:rPr>
              <a:t>Increase national recognition for educational excellence</a:t>
            </a:r>
          </a:p>
          <a:p>
            <a:pPr marL="225425" lvl="0" indent="-225425">
              <a:lnSpc>
                <a:spcPct val="150000"/>
              </a:lnSpc>
              <a:buFont typeface="Wingdings" pitchFamily="2" charset="2"/>
              <a:buChar char="§"/>
            </a:pPr>
            <a:r>
              <a:rPr lang="en-US" dirty="0" smtClean="0">
                <a:latin typeface="Arial" pitchFamily="34" charset="0"/>
                <a:cs typeface="Arial" pitchFamily="34" charset="0"/>
              </a:rPr>
              <a:t>Improve NIH ranking (77)</a:t>
            </a:r>
          </a:p>
          <a:p>
            <a:pPr marL="225425" indent="-225425">
              <a:lnSpc>
                <a:spcPct val="150000"/>
              </a:lnSpc>
              <a:buFont typeface="Wingdings" pitchFamily="2" charset="2"/>
              <a:buChar char="§"/>
            </a:pPr>
            <a:r>
              <a:rPr lang="en-US" dirty="0">
                <a:latin typeface="Arial" pitchFamily="34" charset="0"/>
                <a:cs typeface="Arial" pitchFamily="34" charset="0"/>
              </a:rPr>
              <a:t>Increase level of formal educational federal grant support (e.g., T32) </a:t>
            </a:r>
          </a:p>
          <a:p>
            <a:pPr marL="225425" lvl="0" indent="-225425">
              <a:lnSpc>
                <a:spcPct val="150000"/>
              </a:lnSpc>
              <a:buFont typeface="Wingdings" pitchFamily="2" charset="2"/>
              <a:buChar char="§"/>
            </a:pPr>
            <a:r>
              <a:rPr lang="en-US" dirty="0" smtClean="0">
                <a:latin typeface="Arial" pitchFamily="34" charset="0"/>
                <a:cs typeface="Arial" pitchFamily="34" charset="0"/>
              </a:rPr>
              <a:t>Increase formal faculty training in education </a:t>
            </a:r>
          </a:p>
          <a:p>
            <a:pPr marL="225425" lvl="0" indent="-225425">
              <a:lnSpc>
                <a:spcPct val="150000"/>
              </a:lnSpc>
              <a:buFont typeface="Wingdings" pitchFamily="2" charset="2"/>
              <a:buChar char="§"/>
            </a:pPr>
            <a:r>
              <a:rPr lang="en-US" dirty="0" smtClean="0">
                <a:latin typeface="Arial" pitchFamily="34" charset="0"/>
                <a:cs typeface="Arial" pitchFamily="34" charset="0"/>
              </a:rPr>
              <a:t>Increase curricular innovation </a:t>
            </a:r>
          </a:p>
          <a:p>
            <a:pPr marL="225425" lvl="0" indent="-225425">
              <a:lnSpc>
                <a:spcPct val="150000"/>
              </a:lnSpc>
              <a:buFont typeface="Wingdings" pitchFamily="2" charset="2"/>
              <a:buChar char="§"/>
            </a:pPr>
            <a:r>
              <a:rPr lang="en-US" dirty="0" smtClean="0">
                <a:latin typeface="Arial" pitchFamily="34" charset="0"/>
                <a:cs typeface="Arial" pitchFamily="34" charset="0"/>
              </a:rPr>
              <a:t>Increase competitiveness for the best trainees nationwide</a:t>
            </a:r>
          </a:p>
          <a:p>
            <a:pPr marL="225425" lvl="0" indent="-225425">
              <a:lnSpc>
                <a:spcPct val="150000"/>
              </a:lnSpc>
              <a:buFont typeface="Wingdings" pitchFamily="2" charset="2"/>
              <a:buChar char="§"/>
            </a:pPr>
            <a:r>
              <a:rPr lang="en-US" dirty="0" smtClean="0">
                <a:latin typeface="Arial" pitchFamily="34" charset="0"/>
                <a:cs typeface="Arial" pitchFamily="34" charset="0"/>
              </a:rPr>
              <a:t>Increase infrastructure and funding for education </a:t>
            </a:r>
          </a:p>
          <a:p>
            <a:pPr marL="225425" lvl="0" indent="-225425">
              <a:lnSpc>
                <a:spcPct val="150000"/>
              </a:lnSpc>
              <a:buFont typeface="Wingdings" pitchFamily="2" charset="2"/>
              <a:buChar char="§"/>
            </a:pPr>
            <a:r>
              <a:rPr lang="en-US" dirty="0" smtClean="0">
                <a:latin typeface="Arial" pitchFamily="34" charset="0"/>
                <a:cs typeface="Arial" pitchFamily="34" charset="0"/>
              </a:rPr>
              <a:t>Reward and incentivize a culture of positive innovative change</a:t>
            </a:r>
          </a:p>
          <a:p>
            <a:pPr marL="225425" lvl="0" indent="-225425">
              <a:lnSpc>
                <a:spcPct val="150000"/>
              </a:lnSpc>
              <a:buFont typeface="Wingdings" pitchFamily="2" charset="2"/>
              <a:buChar char="§"/>
            </a:pPr>
            <a:r>
              <a:rPr lang="en-US" dirty="0" smtClean="0">
                <a:latin typeface="Arial" pitchFamily="34" charset="0"/>
                <a:cs typeface="Arial" pitchFamily="34" charset="0"/>
              </a:rPr>
              <a:t>Articulate coordinated global long term vision for educational mission</a:t>
            </a:r>
          </a:p>
          <a:p>
            <a:pPr marL="225425" lvl="0" indent="-225425">
              <a:lnSpc>
                <a:spcPct val="150000"/>
              </a:lnSpc>
              <a:buFont typeface="Wingdings" pitchFamily="2" charset="2"/>
              <a:buChar char="§"/>
            </a:pPr>
            <a:r>
              <a:rPr lang="en-US" dirty="0" smtClean="0">
                <a:latin typeface="Arial" pitchFamily="34" charset="0"/>
                <a:cs typeface="Arial" pitchFamily="34" charset="0"/>
              </a:rPr>
              <a:t>Identify and monitor immediate and downstream priority goals for educational program via coordinated outcomes matrix</a:t>
            </a:r>
          </a:p>
        </p:txBody>
      </p:sp>
      <p:sp>
        <p:nvSpPr>
          <p:cNvPr id="12" name="TextBox 11"/>
          <p:cNvSpPr txBox="1"/>
          <p:nvPr/>
        </p:nvSpPr>
        <p:spPr>
          <a:xfrm>
            <a:off x="4343400" y="224135"/>
            <a:ext cx="4267200" cy="584775"/>
          </a:xfrm>
          <a:prstGeom prst="rect">
            <a:avLst/>
          </a:prstGeom>
          <a:noFill/>
        </p:spPr>
        <p:txBody>
          <a:bodyPr wrap="square" rtlCol="0">
            <a:spAutoFit/>
          </a:bodyPr>
          <a:lstStyle/>
          <a:p>
            <a:pPr algn="r"/>
            <a:r>
              <a:rPr lang="en-US" sz="3200" b="1" dirty="0" smtClean="0">
                <a:latin typeface="Arial" pitchFamily="34" charset="0"/>
                <a:cs typeface="Arial" pitchFamily="34" charset="0"/>
              </a:rPr>
              <a:t>Where are we?</a:t>
            </a:r>
            <a:endParaRPr lang="en-US" sz="3200" dirty="0" smtClean="0">
              <a:latin typeface="Arial" pitchFamily="34" charset="0"/>
              <a:cs typeface="Arial" pitchFamily="34" charset="0"/>
            </a:endParaRPr>
          </a:p>
        </p:txBody>
      </p:sp>
      <p:sp>
        <p:nvSpPr>
          <p:cNvPr id="13" name="TextBox 12"/>
          <p:cNvSpPr txBox="1"/>
          <p:nvPr/>
        </p:nvSpPr>
        <p:spPr>
          <a:xfrm>
            <a:off x="4114800" y="1066800"/>
            <a:ext cx="4419600" cy="646331"/>
          </a:xfrm>
          <a:prstGeom prst="rect">
            <a:avLst/>
          </a:prstGeom>
          <a:noFill/>
        </p:spPr>
        <p:txBody>
          <a:bodyPr wrap="square" rtlCol="0">
            <a:spAutoFit/>
          </a:bodyPr>
          <a:lstStyle/>
          <a:p>
            <a:pPr algn="ctr"/>
            <a:r>
              <a:rPr lang="en-US" sz="3600" dirty="0" smtClean="0">
                <a:solidFill>
                  <a:srgbClr val="000099"/>
                </a:solidFill>
              </a:rPr>
              <a:t>General Discussion</a:t>
            </a:r>
            <a:endParaRPr lang="en-US" sz="3600" dirty="0">
              <a:solidFill>
                <a:srgbClr val="000099"/>
              </a:solidFill>
            </a:endParaRPr>
          </a:p>
        </p:txBody>
      </p:sp>
    </p:spTree>
    <p:extLst>
      <p:ext uri="{BB962C8B-B14F-4D97-AF65-F5344CB8AC3E}">
        <p14:creationId xmlns:p14="http://schemas.microsoft.com/office/powerpoint/2010/main" val="315575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03602" y="1524000"/>
            <a:ext cx="8305800" cy="4493538"/>
          </a:xfrm>
          <a:prstGeom prst="rect">
            <a:avLst/>
          </a:prstGeom>
          <a:noFill/>
        </p:spPr>
        <p:txBody>
          <a:bodyPr wrap="square" rtlCol="0">
            <a:spAutoFit/>
          </a:bodyPr>
          <a:lstStyle/>
          <a:p>
            <a:pPr marL="225425" indent="-225425">
              <a:lnSpc>
                <a:spcPct val="150000"/>
              </a:lnSpc>
              <a:buFont typeface="Wingdings" pitchFamily="2" charset="2"/>
              <a:buChar char="§"/>
            </a:pPr>
            <a:r>
              <a:rPr lang="en-US" dirty="0">
                <a:latin typeface="Arial" pitchFamily="34" charset="0"/>
                <a:cs typeface="Arial" pitchFamily="34" charset="0"/>
              </a:rPr>
              <a:t>Nationally recognized for educational excellence and innovative curriculum</a:t>
            </a:r>
          </a:p>
          <a:p>
            <a:pPr marL="225425" lvl="0" indent="-225425">
              <a:lnSpc>
                <a:spcPct val="150000"/>
              </a:lnSpc>
              <a:buFont typeface="Wingdings" pitchFamily="2" charset="2"/>
              <a:buChar char="§"/>
            </a:pPr>
            <a:r>
              <a:rPr lang="en-US" dirty="0" smtClean="0">
                <a:latin typeface="Arial" pitchFamily="34" charset="0"/>
                <a:cs typeface="Arial" pitchFamily="34" charset="0"/>
              </a:rPr>
              <a:t>Clearly defined and coordinated vision for educational program across all levels</a:t>
            </a:r>
          </a:p>
          <a:p>
            <a:pPr marL="225425" lvl="0" indent="-225425">
              <a:lnSpc>
                <a:spcPct val="150000"/>
              </a:lnSpc>
              <a:buFont typeface="Wingdings" pitchFamily="2" charset="2"/>
              <a:buChar char="§"/>
            </a:pPr>
            <a:r>
              <a:rPr lang="en-US" dirty="0" smtClean="0">
                <a:latin typeface="Arial" pitchFamily="34" charset="0"/>
                <a:cs typeface="Arial" pitchFamily="34" charset="0"/>
              </a:rPr>
              <a:t>Well-defined, measurable short and long term goals for education that inform future vision and guide change as well as funding model</a:t>
            </a:r>
          </a:p>
          <a:p>
            <a:pPr marL="225425" indent="-225425">
              <a:lnSpc>
                <a:spcPct val="150000"/>
              </a:lnSpc>
              <a:buFont typeface="Wingdings" pitchFamily="2" charset="2"/>
              <a:buChar char="§"/>
            </a:pPr>
            <a:r>
              <a:rPr lang="en-US" dirty="0">
                <a:latin typeface="Arial" pitchFamily="34" charset="0"/>
                <a:cs typeface="Arial" pitchFamily="34" charset="0"/>
              </a:rPr>
              <a:t>Strong endowment to support medical and biomedical education</a:t>
            </a:r>
          </a:p>
          <a:p>
            <a:pPr marL="225425" lvl="0" indent="-225425">
              <a:lnSpc>
                <a:spcPct val="150000"/>
              </a:lnSpc>
              <a:buFont typeface="Wingdings" pitchFamily="2" charset="2"/>
              <a:buChar char="§"/>
            </a:pPr>
            <a:r>
              <a:rPr lang="en-US" dirty="0" smtClean="0">
                <a:latin typeface="Arial" pitchFamily="34" charset="0"/>
                <a:cs typeface="Arial" pitchFamily="34" charset="0"/>
              </a:rPr>
              <a:t>Ranked within the top 50 of NIH-supported organizations</a:t>
            </a:r>
          </a:p>
          <a:p>
            <a:pPr marL="225425" indent="-225425">
              <a:lnSpc>
                <a:spcPct val="150000"/>
              </a:lnSpc>
              <a:buFont typeface="Wingdings" pitchFamily="2" charset="2"/>
              <a:buChar char="§"/>
            </a:pPr>
            <a:r>
              <a:rPr lang="en-US" dirty="0">
                <a:latin typeface="Arial" pitchFamily="34" charset="0"/>
                <a:cs typeface="Arial" pitchFamily="34" charset="0"/>
              </a:rPr>
              <a:t>Increased federal educational grant support (e.g., T32)</a:t>
            </a:r>
          </a:p>
          <a:p>
            <a:pPr marL="225425" lvl="0" indent="-225425">
              <a:lnSpc>
                <a:spcPct val="150000"/>
              </a:lnSpc>
              <a:buFont typeface="Wingdings" pitchFamily="2" charset="2"/>
              <a:buChar char="§"/>
            </a:pPr>
            <a:r>
              <a:rPr lang="en-US" dirty="0" smtClean="0">
                <a:latin typeface="Arial" pitchFamily="34" charset="0"/>
                <a:cs typeface="Arial" pitchFamily="34" charset="0"/>
              </a:rPr>
              <a:t>Culture of faculty advancement for educational innovation and leadership</a:t>
            </a:r>
          </a:p>
          <a:p>
            <a:pPr marL="225425" lvl="0" indent="-225425">
              <a:lnSpc>
                <a:spcPct val="150000"/>
              </a:lnSpc>
              <a:buFont typeface="Wingdings" pitchFamily="2" charset="2"/>
              <a:buChar char="§"/>
            </a:pPr>
            <a:r>
              <a:rPr lang="en-US" dirty="0" smtClean="0">
                <a:latin typeface="Arial" pitchFamily="34" charset="0"/>
                <a:cs typeface="Arial" pitchFamily="34" charset="0"/>
              </a:rPr>
              <a:t>Standardized outcomes metrics for evaluation of educational programs</a:t>
            </a:r>
          </a:p>
          <a:p>
            <a:endParaRPr lang="en-US" sz="1600" dirty="0" smtClean="0"/>
          </a:p>
        </p:txBody>
      </p:sp>
      <p:sp>
        <p:nvSpPr>
          <p:cNvPr id="12" name="TextBox 11"/>
          <p:cNvSpPr txBox="1"/>
          <p:nvPr/>
        </p:nvSpPr>
        <p:spPr>
          <a:xfrm>
            <a:off x="2971800" y="210071"/>
            <a:ext cx="5780222" cy="584775"/>
          </a:xfrm>
          <a:prstGeom prst="rect">
            <a:avLst/>
          </a:prstGeom>
          <a:noFill/>
        </p:spPr>
        <p:txBody>
          <a:bodyPr wrap="square" rtlCol="0">
            <a:spAutoFit/>
          </a:bodyPr>
          <a:lstStyle/>
          <a:p>
            <a:pPr algn="r"/>
            <a:r>
              <a:rPr lang="en-US" sz="3200" b="1" dirty="0" smtClean="0">
                <a:latin typeface="Arial" pitchFamily="34" charset="0"/>
                <a:cs typeface="Arial" pitchFamily="34" charset="0"/>
              </a:rPr>
              <a:t>Where do we want to be?</a:t>
            </a:r>
            <a:endParaRPr lang="en-US" sz="3200" dirty="0" smtClean="0">
              <a:latin typeface="Arial" pitchFamily="34" charset="0"/>
              <a:cs typeface="Arial" pitchFamily="34" charset="0"/>
            </a:endParaRPr>
          </a:p>
        </p:txBody>
      </p:sp>
      <p:sp>
        <p:nvSpPr>
          <p:cNvPr id="13" name="TextBox 12"/>
          <p:cNvSpPr txBox="1"/>
          <p:nvPr/>
        </p:nvSpPr>
        <p:spPr>
          <a:xfrm>
            <a:off x="237856" y="811365"/>
            <a:ext cx="4419600" cy="646331"/>
          </a:xfrm>
          <a:prstGeom prst="rect">
            <a:avLst/>
          </a:prstGeom>
          <a:noFill/>
        </p:spPr>
        <p:txBody>
          <a:bodyPr wrap="square" rtlCol="0">
            <a:spAutoFit/>
          </a:bodyPr>
          <a:lstStyle/>
          <a:p>
            <a:pPr algn="ctr"/>
            <a:r>
              <a:rPr lang="en-US" sz="3600" dirty="0" smtClean="0">
                <a:solidFill>
                  <a:srgbClr val="000099"/>
                </a:solidFill>
              </a:rPr>
              <a:t>General Discussion</a:t>
            </a:r>
            <a:endParaRPr lang="en-US" sz="3600" dirty="0">
              <a:solidFill>
                <a:srgbClr val="000099"/>
              </a:solidFill>
            </a:endParaRPr>
          </a:p>
        </p:txBody>
      </p:sp>
    </p:spTree>
    <p:extLst>
      <p:ext uri="{BB962C8B-B14F-4D97-AF65-F5344CB8AC3E}">
        <p14:creationId xmlns:p14="http://schemas.microsoft.com/office/powerpoint/2010/main" val="7747804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descr="http://www.valleyhospital.net/sites/valleyhospital.net/files/iStock_000008113137Medium.jpg"/>
          <p:cNvPicPr>
            <a:picLocks noChangeAspect="1" noChangeArrowheads="1"/>
          </p:cNvPicPr>
          <p:nvPr/>
        </p:nvPicPr>
        <p:blipFill>
          <a:blip r:embed="rId3" cstate="print"/>
          <a:srcRect/>
          <a:stretch>
            <a:fillRect/>
          </a:stretch>
        </p:blipFill>
        <p:spPr bwMode="auto">
          <a:xfrm>
            <a:off x="4172670" y="3116262"/>
            <a:ext cx="4361730" cy="2903538"/>
          </a:xfrm>
          <a:prstGeom prst="rect">
            <a:avLst/>
          </a:prstGeom>
          <a:noFill/>
        </p:spPr>
      </p:pic>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6"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33400" y="2401431"/>
            <a:ext cx="8001000" cy="2246769"/>
          </a:xfrm>
          <a:prstGeom prst="rect">
            <a:avLst/>
          </a:prstGeom>
          <a:noFill/>
        </p:spPr>
        <p:txBody>
          <a:bodyPr wrap="square" rtlCol="0">
            <a:spAutoFit/>
          </a:bodyPr>
          <a:lstStyle/>
          <a:p>
            <a:r>
              <a:rPr lang="en-US" sz="2000" dirty="0" smtClean="0">
                <a:latin typeface="Arial" pitchFamily="34" charset="0"/>
                <a:cs typeface="Arial" pitchFamily="34" charset="0"/>
              </a:rPr>
              <a:t>… through the implementation of economically accessible, efficient, interprofessional, and validated strategies designed to provide learners with the skills and knowledge to serve </a:t>
            </a:r>
          </a:p>
          <a:p>
            <a:r>
              <a:rPr lang="en-US" sz="2000" dirty="0" smtClean="0">
                <a:latin typeface="Arial" pitchFamily="34" charset="0"/>
                <a:cs typeface="Arial" pitchFamily="34" charset="0"/>
              </a:rPr>
              <a:t>our community and beyond through </a:t>
            </a:r>
          </a:p>
          <a:p>
            <a:r>
              <a:rPr lang="en-US" sz="2000" dirty="0" smtClean="0">
                <a:latin typeface="Arial" pitchFamily="34" charset="0"/>
                <a:cs typeface="Arial" pitchFamily="34" charset="0"/>
              </a:rPr>
              <a:t>compassionate and world-class healthcare </a:t>
            </a:r>
          </a:p>
          <a:p>
            <a:r>
              <a:rPr lang="en-US" sz="2000" dirty="0" smtClean="0">
                <a:latin typeface="Arial" pitchFamily="34" charset="0"/>
                <a:cs typeface="Arial" pitchFamily="34" charset="0"/>
              </a:rPr>
              <a:t>delivery practices, health advocacy, </a:t>
            </a:r>
          </a:p>
          <a:p>
            <a:r>
              <a:rPr lang="en-US" sz="2000" dirty="0" smtClean="0">
                <a:latin typeface="Arial" pitchFamily="34" charset="0"/>
                <a:cs typeface="Arial" pitchFamily="34" charset="0"/>
              </a:rPr>
              <a:t>education, and research.</a:t>
            </a:r>
          </a:p>
        </p:txBody>
      </p:sp>
      <p:sp>
        <p:nvSpPr>
          <p:cNvPr id="13" name="Rectangle 12"/>
          <p:cNvSpPr/>
          <p:nvPr/>
        </p:nvSpPr>
        <p:spPr>
          <a:xfrm>
            <a:off x="609600" y="1178004"/>
            <a:ext cx="7848600" cy="1107996"/>
          </a:xfrm>
          <a:prstGeom prst="rect">
            <a:avLst/>
          </a:prstGeom>
        </p:spPr>
        <p:txBody>
          <a:bodyPr wrap="square">
            <a:spAutoFit/>
          </a:bodyPr>
          <a:lstStyle/>
          <a:p>
            <a:pPr marL="225425" indent="-225425" algn="just"/>
            <a:r>
              <a:rPr lang="en-US" sz="2400" b="1" i="1" dirty="0" smtClean="0">
                <a:latin typeface="Arial" pitchFamily="34" charset="0"/>
                <a:cs typeface="Arial" pitchFamily="34" charset="0"/>
              </a:rPr>
              <a:t>ULSOM – </a:t>
            </a:r>
          </a:p>
          <a:p>
            <a:pPr marL="225425" indent="-225425" algn="just"/>
            <a:r>
              <a:rPr lang="en-US" sz="2400" b="1" i="1" dirty="0" smtClean="0">
                <a:latin typeface="Arial" pitchFamily="34" charset="0"/>
                <a:cs typeface="Arial" pitchFamily="34" charset="0"/>
              </a:rPr>
              <a:t>A Global Leader in Medical/Biomedical Education </a:t>
            </a:r>
          </a:p>
          <a:p>
            <a:r>
              <a:rPr lang="en-US" b="1" i="1" dirty="0" smtClean="0">
                <a:latin typeface="Arial" pitchFamily="34" charset="0"/>
                <a:cs typeface="Arial" pitchFamily="34" charset="0"/>
              </a:rPr>
              <a:t> </a:t>
            </a:r>
          </a:p>
        </p:txBody>
      </p:sp>
      <p:sp>
        <p:nvSpPr>
          <p:cNvPr id="17" name="TextBox 16"/>
          <p:cNvSpPr txBox="1"/>
          <p:nvPr/>
        </p:nvSpPr>
        <p:spPr>
          <a:xfrm>
            <a:off x="4343400" y="2241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Where do we want to be?</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533400" y="2155221"/>
            <a:ext cx="7848600" cy="3788379"/>
          </a:xfrm>
          <a:prstGeom prst="rect">
            <a:avLst/>
          </a:prstGeom>
          <a:solidFill>
            <a:schemeClr val="accent1">
              <a:lumMod val="20000"/>
              <a:lumOff val="80000"/>
            </a:schemeClr>
          </a:solidFill>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5"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1722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04800" y="1066800"/>
            <a:ext cx="8077200" cy="5755422"/>
          </a:xfrm>
          <a:prstGeom prst="rect">
            <a:avLst/>
          </a:prstGeom>
          <a:noFill/>
        </p:spPr>
        <p:txBody>
          <a:bodyPr wrap="square" rtlCol="0">
            <a:spAutoFit/>
          </a:bodyPr>
          <a:lstStyle/>
          <a:p>
            <a:pPr marL="225425" indent="-225425" algn="just"/>
            <a:r>
              <a:rPr lang="en-US" sz="1600" i="1" dirty="0" smtClean="0">
                <a:latin typeface="Arial" pitchFamily="34" charset="0"/>
                <a:cs typeface="Arial" pitchFamily="34" charset="0"/>
              </a:rPr>
              <a:t> </a:t>
            </a:r>
            <a:r>
              <a:rPr lang="en-US" sz="1600" dirty="0" smtClean="0">
                <a:latin typeface="Arial" pitchFamily="34" charset="0"/>
                <a:cs typeface="Arial" pitchFamily="34" charset="0"/>
              </a:rPr>
              <a:t>•	The Committee was charged with evaluating the educational enterprise of the SOM and to propose recommendations to improve it, while answering these questions: 1) Where are we today?; 2) Where do we want to be?; 3) How do we get there?</a:t>
            </a:r>
          </a:p>
          <a:p>
            <a:pPr marL="225425" indent="-225425" algn="just"/>
            <a:endParaRPr lang="en-US" sz="1600" b="1" dirty="0" smtClean="0">
              <a:latin typeface="Arial" pitchFamily="34" charset="0"/>
              <a:cs typeface="Arial" pitchFamily="34" charset="0"/>
            </a:endParaRP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Process</a:t>
            </a: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Committee face-to-face meetings		April 2; May 7,23;</a:t>
            </a:r>
          </a:p>
          <a:p>
            <a:pPr marL="3883025" lvl="8" indent="-225425" algn="just"/>
            <a:r>
              <a:rPr lang="en-US" sz="1600" b="1" dirty="0" smtClean="0">
                <a:latin typeface="Arial" pitchFamily="34" charset="0"/>
                <a:cs typeface="Arial" pitchFamily="34" charset="0"/>
              </a:rPr>
              <a:t>			June 4,23; July 9,16,23 </a:t>
            </a: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Re-organization into three working groups	May 23</a:t>
            </a: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Presentation of group reports			June 23</a:t>
            </a: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Request for external input			July 2</a:t>
            </a:r>
          </a:p>
          <a:p>
            <a:pPr marL="225425" indent="-225425" algn="just"/>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Final drafts developed</a:t>
            </a:r>
          </a:p>
          <a:p>
            <a:pPr marL="225425" indent="-225425" algn="just">
              <a:buFont typeface="Wingdings" pitchFamily="2" charset="2"/>
              <a:buChar char="§"/>
            </a:pPr>
            <a:endParaRPr lang="en-US" sz="1600" b="1" dirty="0" smtClean="0">
              <a:latin typeface="Arial" pitchFamily="34" charset="0"/>
              <a:cs typeface="Arial" pitchFamily="34" charset="0"/>
            </a:endParaRPr>
          </a:p>
          <a:p>
            <a:pPr marL="682625" lvl="1" indent="-225425" algn="just">
              <a:buFont typeface="Wingdings" pitchFamily="2" charset="2"/>
              <a:buChar char="§"/>
            </a:pPr>
            <a:r>
              <a:rPr lang="en-US" sz="1600" b="1" dirty="0" smtClean="0">
                <a:latin typeface="Arial" pitchFamily="34" charset="0"/>
                <a:cs typeface="Arial" pitchFamily="34" charset="0"/>
              </a:rPr>
              <a:t>Submission of final report</a:t>
            </a:r>
          </a:p>
          <a:p>
            <a:pPr marL="682625" lvl="1" indent="-225425" algn="just"/>
            <a:endParaRPr lang="en-US" sz="1600" b="1" dirty="0" smtClean="0">
              <a:latin typeface="Arial" pitchFamily="34" charset="0"/>
              <a:cs typeface="Arial" pitchFamily="34" charset="0"/>
            </a:endParaRPr>
          </a:p>
          <a:p>
            <a:pPr marL="225425" indent="-225425" algn="just">
              <a:buFont typeface="Wingdings" pitchFamily="2" charset="2"/>
              <a:buChar char="§"/>
            </a:pPr>
            <a:endParaRPr lang="en-US" sz="1600" b="1" dirty="0" smtClean="0">
              <a:latin typeface="Arial" pitchFamily="34" charset="0"/>
              <a:cs typeface="Arial" pitchFamily="34" charset="0"/>
            </a:endParaRPr>
          </a:p>
          <a:p>
            <a:pPr marL="225425" indent="-225425" algn="just"/>
            <a:endParaRPr lang="en-US" sz="1600" b="1" dirty="0" smtClean="0">
              <a:latin typeface="Arial" pitchFamily="34" charset="0"/>
              <a:cs typeface="Arial" pitchFamily="34" charset="0"/>
            </a:endParaRPr>
          </a:p>
          <a:p>
            <a:pPr marL="225425" indent="-225425" algn="just"/>
            <a:endParaRPr lang="en-US" sz="1600" b="1" dirty="0" smtClean="0">
              <a:latin typeface="Arial" pitchFamily="34" charset="0"/>
              <a:cs typeface="Arial" pitchFamily="34" charset="0"/>
            </a:endParaRPr>
          </a:p>
        </p:txBody>
      </p:sp>
      <p:sp>
        <p:nvSpPr>
          <p:cNvPr id="12" name="TextBox 11"/>
          <p:cNvSpPr txBox="1"/>
          <p:nvPr/>
        </p:nvSpPr>
        <p:spPr>
          <a:xfrm>
            <a:off x="4343400" y="3003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Charge and Process</a:t>
            </a:r>
            <a:endParaRPr lang="en-US" sz="2400" dirty="0" smtClean="0">
              <a:latin typeface="Arial" pitchFamily="34" charset="0"/>
              <a:cs typeface="Arial" pitchFamily="34" charset="0"/>
            </a:endParaRP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descr="http://www.valleyhospital.net/sites/valleyhospital.net/files/iStock_000008113137Medium.jpg"/>
          <p:cNvPicPr>
            <a:picLocks noChangeAspect="1" noChangeArrowheads="1"/>
          </p:cNvPicPr>
          <p:nvPr/>
        </p:nvPicPr>
        <p:blipFill>
          <a:blip r:embed="rId3" cstate="print"/>
          <a:srcRect/>
          <a:stretch>
            <a:fillRect/>
          </a:stretch>
        </p:blipFill>
        <p:spPr bwMode="auto">
          <a:xfrm>
            <a:off x="4172670" y="3116262"/>
            <a:ext cx="4361730" cy="2903538"/>
          </a:xfrm>
          <a:prstGeom prst="rect">
            <a:avLst/>
          </a:prstGeom>
          <a:noFill/>
        </p:spPr>
      </p:pic>
      <p:grpSp>
        <p:nvGrpSpPr>
          <p:cNvPr id="2" name="Group 3"/>
          <p:cNvGrpSpPr/>
          <p:nvPr/>
        </p:nvGrpSpPr>
        <p:grpSpPr>
          <a:xfrm>
            <a:off x="215900" y="1587"/>
            <a:ext cx="2126807" cy="809777"/>
            <a:chOff x="215900" y="1587"/>
            <a:chExt cx="2126807" cy="809777"/>
          </a:xfrm>
        </p:grpSpPr>
        <p:pic>
          <p:nvPicPr>
            <p:cNvPr id="8" name="rg_hi" descr="Description: http://t1.gstatic.com/images?q=tbn:ANd9GcR80NzUUOVjETFym0UB5TJl_6YetKr3ij6xPWktyEpcDkLpsuXJ">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152400"/>
              <a:ext cx="710356" cy="658964"/>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9"/>
            <p:cNvGrpSpPr>
              <a:grpSpLocks/>
            </p:cNvGrpSpPr>
            <p:nvPr/>
          </p:nvGrpSpPr>
          <p:grpSpPr>
            <a:xfrm>
              <a:off x="1006422" y="277999"/>
              <a:ext cx="1336285" cy="533365"/>
              <a:chOff x="1295400" y="2362200"/>
              <a:chExt cx="4191000" cy="1524000"/>
            </a:xfrm>
          </p:grpSpPr>
          <p:pic>
            <p:nvPicPr>
              <p:cNvPr id="14" name="Picture 13" descr="School of Dentistry"/>
              <p:cNvPicPr>
                <a:picLocks noChangeAspect="1" noChangeArrowheads="1"/>
              </p:cNvPicPr>
              <p:nvPr/>
            </p:nvPicPr>
            <p:blipFill>
              <a:blip r:embed="rId6" cstate="print"/>
              <a:srcRect/>
              <a:stretch>
                <a:fillRect/>
              </a:stretch>
            </p:blipFill>
            <p:spPr bwMode="auto">
              <a:xfrm>
                <a:off x="1600200" y="2362200"/>
                <a:ext cx="3810000" cy="1476375"/>
              </a:xfrm>
              <a:prstGeom prst="rect">
                <a:avLst/>
              </a:prstGeom>
              <a:noFill/>
            </p:spPr>
          </p:pic>
          <p:sp>
            <p:nvSpPr>
              <p:cNvPr id="15" name="Rectangle 14"/>
              <p:cNvSpPr/>
              <p:nvPr/>
            </p:nvSpPr>
            <p:spPr>
              <a:xfrm>
                <a:off x="1295400" y="3429000"/>
                <a:ext cx="41910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15000"/>
                  </a:lnSpc>
                  <a:spcBef>
                    <a:spcPts val="0"/>
                  </a:spcBef>
                  <a:spcAft>
                    <a:spcPts val="1000"/>
                  </a:spcAft>
                </a:pPr>
                <a:r>
                  <a:rPr lang="en-US" sz="1100" dirty="0">
                    <a:effectLst/>
                    <a:ea typeface="Times New Roman"/>
                    <a:cs typeface="Times New Roman"/>
                  </a:rPr>
                  <a:t> </a:t>
                </a:r>
                <a:endParaRPr lang="en-US" sz="1100" dirty="0">
                  <a:effectLst/>
                  <a:ea typeface="Calibri"/>
                  <a:cs typeface="Times New Roman"/>
                </a:endParaRPr>
              </a:p>
            </p:txBody>
          </p:sp>
        </p:grpSp>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33400" y="2401431"/>
            <a:ext cx="8001000" cy="2246769"/>
          </a:xfrm>
          <a:prstGeom prst="rect">
            <a:avLst/>
          </a:prstGeom>
          <a:noFill/>
        </p:spPr>
        <p:txBody>
          <a:bodyPr wrap="square" rtlCol="0">
            <a:spAutoFit/>
          </a:bodyPr>
          <a:lstStyle/>
          <a:p>
            <a:r>
              <a:rPr lang="en-US" sz="2000" dirty="0" smtClean="0">
                <a:latin typeface="Arial" pitchFamily="34" charset="0"/>
                <a:cs typeface="Arial" pitchFamily="34" charset="0"/>
              </a:rPr>
              <a:t>… through the implementation of economically accessible, efficient, interprofessional, and validated strategies designed to provide learners with the skills and knowledge to serve </a:t>
            </a:r>
          </a:p>
          <a:p>
            <a:r>
              <a:rPr lang="en-US" sz="2000" dirty="0" smtClean="0">
                <a:latin typeface="Arial" pitchFamily="34" charset="0"/>
                <a:cs typeface="Arial" pitchFamily="34" charset="0"/>
              </a:rPr>
              <a:t>our community and beyond through </a:t>
            </a:r>
          </a:p>
          <a:p>
            <a:r>
              <a:rPr lang="en-US" sz="2000" dirty="0" smtClean="0">
                <a:latin typeface="Arial" pitchFamily="34" charset="0"/>
                <a:cs typeface="Arial" pitchFamily="34" charset="0"/>
              </a:rPr>
              <a:t>compassionate and world-class healthcare </a:t>
            </a:r>
          </a:p>
          <a:p>
            <a:r>
              <a:rPr lang="en-US" sz="2000" dirty="0" smtClean="0">
                <a:latin typeface="Arial" pitchFamily="34" charset="0"/>
                <a:cs typeface="Arial" pitchFamily="34" charset="0"/>
              </a:rPr>
              <a:t>delivery practices, health advocacy, </a:t>
            </a:r>
          </a:p>
          <a:p>
            <a:r>
              <a:rPr lang="en-US" sz="2000" dirty="0" smtClean="0">
                <a:latin typeface="Arial" pitchFamily="34" charset="0"/>
                <a:cs typeface="Arial" pitchFamily="34" charset="0"/>
              </a:rPr>
              <a:t>education, and research.</a:t>
            </a:r>
          </a:p>
        </p:txBody>
      </p:sp>
      <p:sp>
        <p:nvSpPr>
          <p:cNvPr id="12" name="TextBox 11"/>
          <p:cNvSpPr txBox="1"/>
          <p:nvPr/>
        </p:nvSpPr>
        <p:spPr>
          <a:xfrm>
            <a:off x="4343400" y="300335"/>
            <a:ext cx="4267200" cy="461665"/>
          </a:xfrm>
          <a:prstGeom prst="rect">
            <a:avLst/>
          </a:prstGeom>
          <a:noFill/>
        </p:spPr>
        <p:txBody>
          <a:bodyPr wrap="square" rtlCol="0">
            <a:spAutoFit/>
          </a:bodyPr>
          <a:lstStyle/>
          <a:p>
            <a:pPr algn="r"/>
            <a:r>
              <a:rPr lang="en-US" sz="2400" b="1" dirty="0" smtClean="0">
                <a:latin typeface="Arial" pitchFamily="34" charset="0"/>
                <a:cs typeface="Arial" pitchFamily="34" charset="0"/>
              </a:rPr>
              <a:t>The Vision</a:t>
            </a:r>
            <a:endParaRPr lang="en-US" sz="2400" dirty="0" smtClean="0">
              <a:latin typeface="Arial" pitchFamily="34" charset="0"/>
              <a:cs typeface="Arial" pitchFamily="34" charset="0"/>
            </a:endParaRPr>
          </a:p>
        </p:txBody>
      </p:sp>
      <p:sp>
        <p:nvSpPr>
          <p:cNvPr id="13" name="Rectangle 12"/>
          <p:cNvSpPr/>
          <p:nvPr/>
        </p:nvSpPr>
        <p:spPr>
          <a:xfrm>
            <a:off x="609600" y="1178004"/>
            <a:ext cx="7848600" cy="1107996"/>
          </a:xfrm>
          <a:prstGeom prst="rect">
            <a:avLst/>
          </a:prstGeom>
        </p:spPr>
        <p:txBody>
          <a:bodyPr wrap="square">
            <a:spAutoFit/>
          </a:bodyPr>
          <a:lstStyle/>
          <a:p>
            <a:pPr marL="225425" indent="-225425" algn="just"/>
            <a:r>
              <a:rPr lang="en-US" sz="2400" b="1" i="1" dirty="0" smtClean="0">
                <a:latin typeface="Arial" pitchFamily="34" charset="0"/>
                <a:cs typeface="Arial" pitchFamily="34" charset="0"/>
              </a:rPr>
              <a:t>The Committee’s Vision for ULSOM – </a:t>
            </a:r>
          </a:p>
          <a:p>
            <a:pPr marL="225425" indent="-225425" algn="just"/>
            <a:r>
              <a:rPr lang="en-US" sz="2400" b="1" i="1" dirty="0" smtClean="0">
                <a:latin typeface="Arial" pitchFamily="34" charset="0"/>
                <a:cs typeface="Arial" pitchFamily="34" charset="0"/>
              </a:rPr>
              <a:t>A Global Leader in Medical/Biomedical Education </a:t>
            </a:r>
          </a:p>
          <a:p>
            <a:r>
              <a:rPr lang="en-US" b="1" i="1" dirty="0" smtClean="0">
                <a:latin typeface="Arial" pitchFamily="34" charset="0"/>
                <a:cs typeface="Arial" pitchFamily="34" charset="0"/>
              </a:rPr>
              <a:t> </a:t>
            </a:r>
          </a:p>
        </p:txBody>
      </p:sp>
    </p:spTree>
    <p:extLst>
      <p:ext uri="{BB962C8B-B14F-4D97-AF65-F5344CB8AC3E}">
        <p14:creationId xmlns:p14="http://schemas.microsoft.com/office/powerpoint/2010/main" val="808422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241485"/>
            <a:ext cx="7848601" cy="3036216"/>
          </a:xfrm>
          <a:prstGeom prst="rect">
            <a:avLst/>
          </a:prstGeom>
          <a:noFill/>
        </p:spPr>
        <p:txBody>
          <a:bodyPr wrap="square" rtlCol="0">
            <a:spAutoFit/>
          </a:bodyPr>
          <a:lstStyle/>
          <a:p>
            <a:pPr marL="342900" indent="-342900">
              <a:lnSpc>
                <a:spcPct val="115000"/>
              </a:lnSpc>
              <a:spcBef>
                <a:spcPts val="600"/>
              </a:spcBef>
              <a:buFont typeface="+mj-lt"/>
              <a:buAutoNum type="arabicPeriod"/>
            </a:pPr>
            <a:r>
              <a:rPr lang="en-US" dirty="0" smtClean="0"/>
              <a:t>Our faculty are talented and devoted to the school’s teaching mission, but a stronger faculty development and advancement infrastructure is needed to support and recognize their teaching efforts and grow a culture of faculty advancement for educational innovation and leadership</a:t>
            </a:r>
            <a:endParaRPr lang="en-US" dirty="0" smtClean="0">
              <a:ea typeface="Calibri"/>
              <a:cs typeface="Times New Roman"/>
            </a:endParaRPr>
          </a:p>
          <a:p>
            <a:pPr marL="342900" indent="-342900">
              <a:lnSpc>
                <a:spcPct val="115000"/>
              </a:lnSpc>
              <a:spcBef>
                <a:spcPts val="600"/>
              </a:spcBef>
              <a:buFont typeface="+mj-lt"/>
              <a:buAutoNum type="arabicPeriod"/>
            </a:pPr>
            <a:r>
              <a:rPr lang="en-US" dirty="0" smtClean="0"/>
              <a:t>The school’s leadership is committed to excellence, but current resources and infrastructure in support of the school’s educational mission limit the pace of curricular changes needed to deliver a state-of-the-art 21</a:t>
            </a:r>
            <a:r>
              <a:rPr lang="en-US" baseline="30000" dirty="0" smtClean="0"/>
              <a:t>st</a:t>
            </a:r>
            <a:r>
              <a:rPr lang="en-US" dirty="0" smtClean="0"/>
              <a:t> century medical education for Kentucky’s future physicians and the school’s ability to recruit and retain diverse faculty and students.</a:t>
            </a:r>
            <a:endParaRPr lang="en-US"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are we today?</a:t>
            </a:r>
            <a:endParaRPr lang="en-US" sz="1600" dirty="0">
              <a:solidFill>
                <a:schemeClr val="bg1"/>
              </a:solidFill>
            </a:endParaRPr>
          </a:p>
        </p:txBody>
      </p:sp>
      <p:sp>
        <p:nvSpPr>
          <p:cNvPr id="4" name="Rectangle 3"/>
          <p:cNvSpPr/>
          <p:nvPr/>
        </p:nvSpPr>
        <p:spPr>
          <a:xfrm>
            <a:off x="3352800" y="1143000"/>
            <a:ext cx="4876800" cy="941796"/>
          </a:xfrm>
          <a:prstGeom prst="rect">
            <a:avLst/>
          </a:prstGeom>
        </p:spPr>
        <p:txBody>
          <a:bodyPr wrap="square">
            <a:spAutoFit/>
          </a:bodyPr>
          <a:lstStyle/>
          <a:p>
            <a:pPr>
              <a:lnSpc>
                <a:spcPct val="115000"/>
              </a:lnSpc>
            </a:pPr>
            <a:r>
              <a:rPr lang="en-US" sz="1600" b="1" i="1" dirty="0"/>
              <a:t>In assessing and evaluating the </a:t>
            </a:r>
            <a:r>
              <a:rPr lang="en-US" sz="1600" b="1" i="1" dirty="0" smtClean="0"/>
              <a:t>existing educational programs at the </a:t>
            </a:r>
            <a:r>
              <a:rPr lang="en-US" sz="1600" b="1" i="1" dirty="0"/>
              <a:t>School of Medicine, the committee made the following </a:t>
            </a:r>
            <a:r>
              <a:rPr lang="en-US" sz="1600" b="1" i="1" dirty="0" smtClean="0"/>
              <a:t>four </a:t>
            </a:r>
            <a:r>
              <a:rPr lang="en-US" sz="1600" b="1" i="1" dirty="0"/>
              <a:t>leading conclusions</a:t>
            </a:r>
          </a:p>
        </p:txBody>
      </p:sp>
    </p:spTree>
    <p:extLst>
      <p:ext uri="{BB962C8B-B14F-4D97-AF65-F5344CB8AC3E}">
        <p14:creationId xmlns:p14="http://schemas.microsoft.com/office/powerpoint/2010/main" val="2164210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241485"/>
            <a:ext cx="7848601" cy="3223959"/>
          </a:xfrm>
          <a:prstGeom prst="rect">
            <a:avLst/>
          </a:prstGeom>
          <a:noFill/>
        </p:spPr>
        <p:txBody>
          <a:bodyPr wrap="square" rtlCol="0">
            <a:spAutoFit/>
          </a:bodyPr>
          <a:lstStyle/>
          <a:p>
            <a:pPr>
              <a:spcBef>
                <a:spcPts val="600"/>
              </a:spcBef>
            </a:pPr>
            <a:r>
              <a:rPr lang="en-US" dirty="0" smtClean="0"/>
              <a:t>3. The medical school attracts smart, engaged UME, GME, and PhD students, but    additional clinical sites, GME slots, and federal educational grant support for training future physicians and clinician and biomedical scientists are needed to continue our long standing track record, national reputation for educational excellence, upward trajectory, and growth</a:t>
            </a:r>
          </a:p>
          <a:p>
            <a:pPr>
              <a:lnSpc>
                <a:spcPct val="115000"/>
              </a:lnSpc>
              <a:spcBef>
                <a:spcPts val="600"/>
              </a:spcBef>
            </a:pPr>
            <a:endParaRPr lang="en-US" dirty="0" smtClean="0">
              <a:ea typeface="Calibri"/>
              <a:cs typeface="Times New Roman"/>
            </a:endParaRPr>
          </a:p>
          <a:p>
            <a:pPr>
              <a:lnSpc>
                <a:spcPct val="115000"/>
              </a:lnSpc>
              <a:spcBef>
                <a:spcPts val="600"/>
              </a:spcBef>
            </a:pPr>
            <a:r>
              <a:rPr lang="en-US" dirty="0" smtClean="0">
                <a:ea typeface="Calibri"/>
                <a:cs typeface="Times New Roman"/>
              </a:rPr>
              <a:t>4. The medical student curriculum is designed to promote student success and satisfaction with their learning experience, but the pace of curricular innovation, outcome, and reform must keep pace with changes in the healthcare environment and accreditation standards</a:t>
            </a:r>
            <a:endParaRPr lang="en-US"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are we today?</a:t>
            </a:r>
            <a:endParaRPr lang="en-US" sz="1600" dirty="0">
              <a:solidFill>
                <a:schemeClr val="bg1"/>
              </a:solidFill>
            </a:endParaRPr>
          </a:p>
        </p:txBody>
      </p:sp>
      <p:sp>
        <p:nvSpPr>
          <p:cNvPr id="4" name="Rectangle 3"/>
          <p:cNvSpPr/>
          <p:nvPr/>
        </p:nvSpPr>
        <p:spPr>
          <a:xfrm>
            <a:off x="3352800" y="1143000"/>
            <a:ext cx="4876800" cy="941796"/>
          </a:xfrm>
          <a:prstGeom prst="rect">
            <a:avLst/>
          </a:prstGeom>
        </p:spPr>
        <p:txBody>
          <a:bodyPr wrap="square">
            <a:spAutoFit/>
          </a:bodyPr>
          <a:lstStyle/>
          <a:p>
            <a:pPr>
              <a:lnSpc>
                <a:spcPct val="115000"/>
              </a:lnSpc>
            </a:pPr>
            <a:r>
              <a:rPr lang="en-US" sz="1600" b="1" i="1" dirty="0"/>
              <a:t>In assessing and evaluating the </a:t>
            </a:r>
            <a:r>
              <a:rPr lang="en-US" sz="1600" b="1" i="1" dirty="0" smtClean="0"/>
              <a:t>existing educational programs at the </a:t>
            </a:r>
            <a:r>
              <a:rPr lang="en-US" sz="1600" b="1" i="1" dirty="0"/>
              <a:t>School of Medicine, the committee made the following </a:t>
            </a:r>
            <a:r>
              <a:rPr lang="en-US" sz="1600" b="1" i="1" dirty="0" smtClean="0"/>
              <a:t>four </a:t>
            </a:r>
            <a:r>
              <a:rPr lang="en-US" sz="1600" b="1" i="1" dirty="0"/>
              <a:t>leading conclusions</a:t>
            </a:r>
          </a:p>
        </p:txBody>
      </p:sp>
    </p:spTree>
    <p:extLst>
      <p:ext uri="{BB962C8B-B14F-4D97-AF65-F5344CB8AC3E}">
        <p14:creationId xmlns:p14="http://schemas.microsoft.com/office/powerpoint/2010/main" val="586692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370162"/>
            <a:ext cx="7848601" cy="4581767"/>
          </a:xfrm>
          <a:prstGeom prst="rect">
            <a:avLst/>
          </a:prstGeom>
          <a:noFill/>
        </p:spPr>
        <p:txBody>
          <a:bodyPr wrap="square" rtlCol="0">
            <a:spAutoFit/>
          </a:bodyPr>
          <a:lstStyle/>
          <a:p>
            <a:pPr marL="285750" indent="-285750">
              <a:lnSpc>
                <a:spcPts val="2500"/>
              </a:lnSpc>
              <a:buFont typeface="Wingdings" panose="05000000000000000000" pitchFamily="2" charset="2"/>
              <a:buChar char="§"/>
            </a:pPr>
            <a:r>
              <a:rPr lang="en-US" sz="1400" b="1" dirty="0">
                <a:solidFill>
                  <a:srgbClr val="C00000"/>
                </a:solidFill>
                <a:latin typeface="Arial" pitchFamily="34" charset="0"/>
                <a:cs typeface="Arial" pitchFamily="34" charset="0"/>
              </a:rPr>
              <a:t>Strengthen Educator career track </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Dean’s office to standardize expectations for work assignments in teaching </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Dean’s office/PAT committee to set expectations for departments re: faculty promotion on Educator track</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Use established metrics to enforce equitable recognition for publications in medical education as formal scholarship, (ex. </a:t>
            </a:r>
            <a:r>
              <a:rPr lang="en-US" sz="1400" dirty="0" err="1">
                <a:latin typeface="Arial" pitchFamily="34" charset="0"/>
                <a:cs typeface="Arial" pitchFamily="34" charset="0"/>
              </a:rPr>
              <a:t>MedEdPortal</a:t>
            </a:r>
            <a:r>
              <a:rPr lang="en-US" sz="1400" dirty="0">
                <a:latin typeface="Arial" pitchFamily="34" charset="0"/>
                <a:cs typeface="Arial" pitchFamily="34" charset="0"/>
              </a:rPr>
              <a:t>) within departments and </a:t>
            </a:r>
            <a:r>
              <a:rPr lang="en-US" sz="1400" dirty="0" smtClean="0">
                <a:latin typeface="Arial" pitchFamily="34" charset="0"/>
                <a:cs typeface="Arial" pitchFamily="34" charset="0"/>
              </a:rPr>
              <a:t>PAT</a:t>
            </a:r>
          </a:p>
          <a:p>
            <a:pPr marL="285750" indent="-285750">
              <a:lnSpc>
                <a:spcPts val="2500"/>
              </a:lnSpc>
              <a:buFont typeface="Wingdings" panose="05000000000000000000" pitchFamily="2" charset="2"/>
              <a:buChar char="§"/>
            </a:pPr>
            <a:r>
              <a:rPr lang="en-US" sz="1400" b="1" dirty="0">
                <a:solidFill>
                  <a:srgbClr val="C00000"/>
                </a:solidFill>
                <a:latin typeface="Arial" pitchFamily="34" charset="0"/>
                <a:cs typeface="Arial" pitchFamily="34" charset="0"/>
              </a:rPr>
              <a:t>Create a Department of Medical Education </a:t>
            </a:r>
            <a:r>
              <a:rPr lang="en-US" sz="1400" dirty="0">
                <a:latin typeface="Arial" pitchFamily="34" charset="0"/>
                <a:cs typeface="Arial" pitchFamily="34" charset="0"/>
              </a:rPr>
              <a:t>tasked with: </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Faculty development </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Educational innovation, implementation, and outcomes reporting</a:t>
            </a: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Central curriculum </a:t>
            </a:r>
            <a:r>
              <a:rPr lang="en-US" sz="1400" dirty="0" smtClean="0">
                <a:latin typeface="Arial" pitchFamily="34" charset="0"/>
                <a:cs typeface="Arial" pitchFamily="34" charset="0"/>
              </a:rPr>
              <a:t>management </a:t>
            </a:r>
            <a:endParaRPr lang="en-US" sz="1400" dirty="0">
              <a:latin typeface="Arial" pitchFamily="34" charset="0"/>
              <a:cs typeface="Arial" pitchFamily="34" charset="0"/>
            </a:endParaRP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Educational research coordination and </a:t>
            </a:r>
            <a:r>
              <a:rPr lang="en-US" sz="1400" dirty="0" smtClean="0">
                <a:latin typeface="Arial" pitchFamily="34" charset="0"/>
                <a:cs typeface="Arial" pitchFamily="34" charset="0"/>
              </a:rPr>
              <a:t>production</a:t>
            </a:r>
            <a:endParaRPr lang="en-US" sz="1400" dirty="0">
              <a:latin typeface="Arial" pitchFamily="34" charset="0"/>
              <a:cs typeface="Arial" pitchFamily="34" charset="0"/>
            </a:endParaRPr>
          </a:p>
          <a:p>
            <a:pPr marL="742950" lvl="1" indent="-285750">
              <a:lnSpc>
                <a:spcPts val="2500"/>
              </a:lnSpc>
              <a:buFont typeface="Wingdings" panose="05000000000000000000" pitchFamily="2" charset="2"/>
              <a:buChar char="§"/>
            </a:pPr>
            <a:r>
              <a:rPr lang="en-US" sz="1400" dirty="0">
                <a:latin typeface="Arial" pitchFamily="34" charset="0"/>
                <a:cs typeface="Arial" pitchFamily="34" charset="0"/>
              </a:rPr>
              <a:t>Collection of data for faculty re: promotion as medical </a:t>
            </a:r>
            <a:r>
              <a:rPr lang="en-US" sz="1400" dirty="0" smtClean="0">
                <a:latin typeface="Arial" pitchFamily="34" charset="0"/>
                <a:cs typeface="Arial" pitchFamily="34" charset="0"/>
              </a:rPr>
              <a:t>educators</a:t>
            </a:r>
            <a:endParaRPr lang="en-US" sz="1400" b="1" dirty="0">
              <a:latin typeface="Arial" pitchFamily="34" charset="0"/>
              <a:cs typeface="Arial" pitchFamily="34" charset="0"/>
            </a:endParaRPr>
          </a:p>
          <a:p>
            <a:pPr lvl="1">
              <a:lnSpc>
                <a:spcPts val="2500"/>
              </a:lnSpc>
            </a:pPr>
            <a:endParaRPr lang="en-US" sz="1600" b="1" dirty="0">
              <a:latin typeface="Arial" pitchFamily="34" charset="0"/>
              <a:cs typeface="Arial" pitchFamily="34" charset="0"/>
            </a:endParaRPr>
          </a:p>
          <a:p>
            <a:pPr marL="342900" indent="-342900">
              <a:lnSpc>
                <a:spcPct val="115000"/>
              </a:lnSpc>
              <a:spcBef>
                <a:spcPts val="300"/>
              </a:spcBef>
              <a:buFont typeface="+mj-lt"/>
              <a:buAutoNum type="arabicPeriod" startAt="3"/>
            </a:pPr>
            <a:endParaRPr lang="en-US" sz="1600"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do we want to be?</a:t>
            </a:r>
            <a:endParaRPr lang="en-US" sz="1600" dirty="0">
              <a:solidFill>
                <a:schemeClr val="bg1"/>
              </a:solidFill>
            </a:endParaRPr>
          </a:p>
        </p:txBody>
      </p:sp>
      <p:sp>
        <p:nvSpPr>
          <p:cNvPr id="10" name="Rectangle 9"/>
          <p:cNvSpPr/>
          <p:nvPr/>
        </p:nvSpPr>
        <p:spPr>
          <a:xfrm>
            <a:off x="3352800" y="1143000"/>
            <a:ext cx="4876800" cy="941796"/>
          </a:xfrm>
          <a:prstGeom prst="rect">
            <a:avLst/>
          </a:prstGeom>
        </p:spPr>
        <p:txBody>
          <a:bodyPr wrap="square">
            <a:spAutoFit/>
          </a:bodyPr>
          <a:lstStyle/>
          <a:p>
            <a:pPr>
              <a:lnSpc>
                <a:spcPct val="115000"/>
              </a:lnSpc>
            </a:pPr>
            <a:r>
              <a:rPr lang="en-US" sz="1600" b="1" i="1" dirty="0" smtClean="0"/>
              <a:t>In response to the four key findings and conclusions, the Committee developed the following strategies for moving the educational programs forward</a:t>
            </a:r>
            <a:endParaRPr lang="en-US" sz="1600" b="1" i="1" dirty="0"/>
          </a:p>
        </p:txBody>
      </p:sp>
    </p:spTree>
    <p:extLst>
      <p:ext uri="{BB962C8B-B14F-4D97-AF65-F5344CB8AC3E}">
        <p14:creationId xmlns:p14="http://schemas.microsoft.com/office/powerpoint/2010/main" val="207847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370162"/>
            <a:ext cx="7848601" cy="4107278"/>
          </a:xfrm>
          <a:prstGeom prst="rect">
            <a:avLst/>
          </a:prstGeom>
          <a:noFill/>
        </p:spPr>
        <p:txBody>
          <a:bodyPr wrap="square" rtlCol="0">
            <a:spAutoFit/>
          </a:bodyPr>
          <a:lstStyle/>
          <a:p>
            <a:pPr marL="285750" indent="-285750">
              <a:lnSpc>
                <a:spcPts val="2500"/>
              </a:lnSpc>
              <a:buFont typeface="Wingdings" panose="05000000000000000000" pitchFamily="2" charset="2"/>
              <a:buChar char="§"/>
            </a:pPr>
            <a:r>
              <a:rPr lang="en-US" sz="1400" b="1" dirty="0">
                <a:solidFill>
                  <a:srgbClr val="C00000"/>
                </a:solidFill>
                <a:latin typeface="Arial" pitchFamily="34" charset="0"/>
                <a:cs typeface="Arial" pitchFamily="34" charset="0"/>
              </a:rPr>
              <a:t>Identify/encourage/incentivize faculty as PIs on training grants </a:t>
            </a:r>
          </a:p>
          <a:p>
            <a:pPr marL="285750" indent="-285750">
              <a:lnSpc>
                <a:spcPts val="2500"/>
              </a:lnSpc>
              <a:buFont typeface="Wingdings" panose="05000000000000000000" pitchFamily="2" charset="2"/>
              <a:buChar char="§"/>
            </a:pPr>
            <a:r>
              <a:rPr lang="en-US" sz="1400" b="1" dirty="0">
                <a:solidFill>
                  <a:srgbClr val="C00000"/>
                </a:solidFill>
                <a:latin typeface="Arial" pitchFamily="34" charset="0"/>
                <a:cs typeface="Arial" pitchFamily="34" charset="0"/>
              </a:rPr>
              <a:t>Establish a culture of expectations for programs with research trainees to have and support their students on training grants</a:t>
            </a:r>
            <a:r>
              <a:rPr lang="en-US" sz="1400" b="1" dirty="0">
                <a:latin typeface="Arial" pitchFamily="34" charset="0"/>
                <a:cs typeface="Arial" pitchFamily="34" charset="0"/>
              </a:rPr>
              <a:t> </a:t>
            </a:r>
            <a:r>
              <a:rPr lang="en-US" sz="1400" dirty="0">
                <a:latin typeface="Arial" pitchFamily="34" charset="0"/>
                <a:cs typeface="Arial" pitchFamily="34" charset="0"/>
              </a:rPr>
              <a:t>(e.g., T32, T35), fellowship grants, etc</a:t>
            </a:r>
            <a:r>
              <a:rPr lang="en-US" sz="1400" dirty="0" smtClean="0">
                <a:latin typeface="Arial" pitchFamily="34" charset="0"/>
                <a:cs typeface="Arial" pitchFamily="34" charset="0"/>
              </a:rPr>
              <a:t>.</a:t>
            </a:r>
          </a:p>
          <a:p>
            <a:pPr marL="285750" indent="-285750">
              <a:lnSpc>
                <a:spcPts val="2500"/>
              </a:lnSpc>
              <a:buFont typeface="Wingdings" panose="05000000000000000000" pitchFamily="2" charset="2"/>
              <a:buChar char="§"/>
            </a:pPr>
            <a:r>
              <a:rPr lang="en-US" sz="1400" b="1" dirty="0" smtClean="0">
                <a:solidFill>
                  <a:srgbClr val="C00000"/>
                </a:solidFill>
                <a:latin typeface="Arial" pitchFamily="34" charset="0"/>
                <a:cs typeface="Arial" pitchFamily="34" charset="0"/>
              </a:rPr>
              <a:t>Advocate for loan forgiveness/repayment programs </a:t>
            </a:r>
          </a:p>
          <a:p>
            <a:pPr marL="742950" lvl="1" indent="-285750">
              <a:lnSpc>
                <a:spcPts val="2500"/>
              </a:lnSpc>
              <a:buFont typeface="Wingdings" panose="05000000000000000000" pitchFamily="2" charset="2"/>
              <a:buChar char="§"/>
            </a:pPr>
            <a:r>
              <a:rPr lang="en-US" sz="1400" dirty="0" smtClean="0">
                <a:latin typeface="Arial" pitchFamily="34" charset="0"/>
                <a:cs typeface="Arial" pitchFamily="34" charset="0"/>
              </a:rPr>
              <a:t>State legislators; rural hospitals</a:t>
            </a:r>
          </a:p>
          <a:p>
            <a:pPr marL="285750" indent="-285750">
              <a:lnSpc>
                <a:spcPts val="2500"/>
              </a:lnSpc>
              <a:buFont typeface="Wingdings" panose="05000000000000000000" pitchFamily="2" charset="2"/>
              <a:buChar char="§"/>
            </a:pPr>
            <a:r>
              <a:rPr lang="en-US" sz="1400" b="1" dirty="0" smtClean="0">
                <a:solidFill>
                  <a:srgbClr val="C00000"/>
                </a:solidFill>
                <a:latin typeface="Arial" pitchFamily="34" charset="0"/>
                <a:cs typeface="Arial" pitchFamily="34" charset="0"/>
              </a:rPr>
              <a:t>Grow rural education programs:</a:t>
            </a:r>
          </a:p>
          <a:p>
            <a:pPr marL="1200150" lvl="2" indent="-285750">
              <a:lnSpc>
                <a:spcPts val="2200"/>
              </a:lnSpc>
              <a:buFont typeface="Wingdings" panose="05000000000000000000" pitchFamily="2" charset="2"/>
              <a:buChar char="§"/>
            </a:pPr>
            <a:r>
              <a:rPr lang="en-US" sz="1400" dirty="0" smtClean="0">
                <a:latin typeface="Arial" pitchFamily="34" charset="0"/>
                <a:cs typeface="Arial" pitchFamily="34" charset="0"/>
              </a:rPr>
              <a:t>Explore </a:t>
            </a:r>
            <a:r>
              <a:rPr lang="en-US" sz="1400" dirty="0">
                <a:latin typeface="Arial" pitchFamily="34" charset="0"/>
                <a:cs typeface="Arial" pitchFamily="34" charset="0"/>
              </a:rPr>
              <a:t>idea of new UME program in Glasgow (potential total of 12 students) </a:t>
            </a:r>
          </a:p>
          <a:p>
            <a:pPr marL="1200150" lvl="2" indent="-285750">
              <a:lnSpc>
                <a:spcPts val="2200"/>
              </a:lnSpc>
              <a:buFont typeface="Wingdings" panose="05000000000000000000" pitchFamily="2" charset="2"/>
              <a:buChar char="§"/>
            </a:pPr>
            <a:r>
              <a:rPr lang="en-US" sz="1400" dirty="0">
                <a:latin typeface="Arial" pitchFamily="34" charset="0"/>
                <a:cs typeface="Arial" pitchFamily="34" charset="0"/>
              </a:rPr>
              <a:t>Fully fund Trover Campus to a total of 36 medical students</a:t>
            </a:r>
          </a:p>
          <a:p>
            <a:pPr marL="1200150" lvl="2" indent="-285750">
              <a:lnSpc>
                <a:spcPts val="2200"/>
              </a:lnSpc>
              <a:buFont typeface="Wingdings" panose="05000000000000000000" pitchFamily="2" charset="2"/>
              <a:buChar char="§"/>
            </a:pPr>
            <a:r>
              <a:rPr lang="en-US" sz="1400" dirty="0">
                <a:latin typeface="Arial" pitchFamily="34" charset="0"/>
                <a:cs typeface="Arial" pitchFamily="34" charset="0"/>
              </a:rPr>
              <a:t>Work with legislature to prioritize new funding for rural campuses</a:t>
            </a:r>
            <a:r>
              <a:rPr lang="en-US" sz="1400" dirty="0" smtClean="0">
                <a:latin typeface="Arial" pitchFamily="34" charset="0"/>
                <a:cs typeface="Arial" pitchFamily="34" charset="0"/>
              </a:rPr>
              <a:t>.</a:t>
            </a:r>
          </a:p>
          <a:p>
            <a:pPr lvl="2">
              <a:lnSpc>
                <a:spcPts val="2200"/>
              </a:lnSpc>
            </a:pPr>
            <a:endParaRPr lang="en-US" sz="1400" dirty="0" smtClean="0">
              <a:latin typeface="Arial" pitchFamily="34" charset="0"/>
              <a:cs typeface="Arial" pitchFamily="34" charset="0"/>
            </a:endParaRPr>
          </a:p>
          <a:p>
            <a:pPr>
              <a:lnSpc>
                <a:spcPts val="2500"/>
              </a:lnSpc>
            </a:pPr>
            <a:endParaRPr lang="en-US" sz="1400" dirty="0">
              <a:latin typeface="Arial" pitchFamily="34" charset="0"/>
              <a:cs typeface="Arial" pitchFamily="34" charset="0"/>
            </a:endParaRPr>
          </a:p>
          <a:p>
            <a:pPr lvl="1">
              <a:lnSpc>
                <a:spcPts val="2500"/>
              </a:lnSpc>
            </a:pPr>
            <a:endParaRPr lang="en-US" sz="1600" b="1" dirty="0">
              <a:latin typeface="Arial" pitchFamily="34" charset="0"/>
              <a:cs typeface="Arial" pitchFamily="34" charset="0"/>
            </a:endParaRPr>
          </a:p>
          <a:p>
            <a:pPr marL="342900" indent="-342900">
              <a:lnSpc>
                <a:spcPct val="115000"/>
              </a:lnSpc>
              <a:spcBef>
                <a:spcPts val="300"/>
              </a:spcBef>
              <a:buFont typeface="+mj-lt"/>
              <a:buAutoNum type="arabicPeriod" startAt="3"/>
            </a:pPr>
            <a:endParaRPr lang="en-US" sz="1600"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do we want to be?</a:t>
            </a:r>
            <a:endParaRPr lang="en-US" sz="1600" dirty="0">
              <a:solidFill>
                <a:schemeClr val="bg1"/>
              </a:solidFill>
            </a:endParaRPr>
          </a:p>
        </p:txBody>
      </p:sp>
      <p:sp>
        <p:nvSpPr>
          <p:cNvPr id="10" name="Rectangle 9"/>
          <p:cNvSpPr/>
          <p:nvPr/>
        </p:nvSpPr>
        <p:spPr>
          <a:xfrm>
            <a:off x="3352800" y="1143000"/>
            <a:ext cx="4876800" cy="941796"/>
          </a:xfrm>
          <a:prstGeom prst="rect">
            <a:avLst/>
          </a:prstGeom>
        </p:spPr>
        <p:txBody>
          <a:bodyPr wrap="square">
            <a:spAutoFit/>
          </a:bodyPr>
          <a:lstStyle/>
          <a:p>
            <a:pPr>
              <a:lnSpc>
                <a:spcPct val="115000"/>
              </a:lnSpc>
            </a:pPr>
            <a:r>
              <a:rPr lang="en-US" sz="1600" b="1" i="1" dirty="0" smtClean="0"/>
              <a:t>In response to the four key findings and conclusions, the Committee developed the following strategies for moving the educational programs forward</a:t>
            </a:r>
            <a:endParaRPr lang="en-US" sz="1600" b="1" i="1" dirty="0"/>
          </a:p>
        </p:txBody>
      </p:sp>
    </p:spTree>
    <p:extLst>
      <p:ext uri="{BB962C8B-B14F-4D97-AF65-F5344CB8AC3E}">
        <p14:creationId xmlns:p14="http://schemas.microsoft.com/office/powerpoint/2010/main" val="4016076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2" descr="data:image/jpg;base64,/9j/4AAQSkZJRgABAQAAAQABAAD/2wCEAAkGBggGBQkIBwgKCQkKDRYODQwMDRoTFBAWHxwhKSgcHh4jJzIqIyUvLCoeKzs1KjM1ODg2ISo9QTAwQS43ODUBCQoKDQsNGQ4OGTUkHiQ1NTU1NTU1NTU1NTU1NTU1NTU1NTU1NTU1NTU1NTQ1NTU1NTU1MDUyMjI1NS81NTUvNP/AABEIABkAZAMBIgACEQEDEQH/xAAbAAACAwEBAQAAAAAAAAAAAAAABgMEBQEHAv/EADUQAAEDAwEEBggHAQAAAAAAAAECAwQABREhBhIxQSIyUXKhsRMVI1JhcYGRFCRCQ2Ki4Qf/xAAYAQEBAQEBAAAAAAAAAAAAAAADAgAEAf/EACcRAAIBAgMHBQAAAAAAAAAAAAECAAMRMdHwEhMhQoGhsSJBUZHB/9oADAMBAAIRAxEAPwD3Gq0+4xrXEVImPJaaTzPP4AczVmse4WP1ltDEkysORIzSilo8PSZ4kc9PKkphS3rPCFVLhfQLmV27zdrv0rTb0sRzwkTSRvfJA1qf1LPkazb1JP8AGMhLSR5nxrG2JvyMXRm6XFIfFydSy3Ie6W5kYCQTnHyqre7xf7jOXcLAzJMK2OYbQlI3J2D086g7oGicA5OtdRuG2UAA17mcwUFdpyWOvYfsaE7OQse1Ml89rslxXhnFdOzVoPWt7Cu8nPnSoNoU3fayM5cJcmFZHYgXGwtTCFvZ6SXFjGFDUYJxoO3XbuTMKRYbg7b5kpwx2FrQtqY6QF7pIwoK6XLTJx2DNQTVUi7GIEpEGyiaSdnbUjqQGEd1OKkFoiJ6qXUdx5afI0nW65TY2xdsahGZJvV1ZGXFuLd9EP1OEKOBgcBpk4rsO9XSJs9ebNdDJTcYkR12JKWMLfbwcKyD1xWK1Dza+Zhuhy9o5ohFo+ykyEj3VL3x/YE+NWEhQHSUD9MUoQr80/8A8zP51uRcUWtS1tl7LpWGznODvZ8az3Xpz9ssD7VxYjBuAhx2HLkOx23SpPEOjJUR2EnkTxqN0xPEyw6jCeg0Un2za9CdkpM12O5GebdWy0hbyn0urHAtqOqk/wC01xXHHYbLjyNxxaEqWn3SRqKh6TILmUtVXbZGOMlooooosKKKK005gdgqjckzHWkJiKUwpLgUpaUhe8n3dSMZq/RXoNp4ReKZYuLGPxN4laKBJMJZGMHTTTjj7VxT7haQkbTIZUniVNY3tRrg8OGPqabaje6tOKinEeMoBpsMD5zi1Klh15SmdporCcaAYJBx3seFR+sUtvtqXtCl1CXN7cbaKiRnq5GeWlbx61WWKraQDDxlIAqE4j6OcV7fOmsutq/ET7mlKQkhMJTYUeZJOB960nJN+nZRHgx4CD+5Jc9IoD4JTpn5mtyipNVb3CjroDtL3LEWLnpwzPeYDGy4bdM2VINxuCR7JyQPZtn4JHCt1G9uJ38b2NccM19UUb1GqcWMSnSSmLKIUUUUcSf/2Q=="/>
          <p:cNvSpPr>
            <a:spLocks noChangeAspect="1" noChangeArrowheads="1"/>
          </p:cNvSpPr>
          <p:nvPr/>
        </p:nvSpPr>
        <p:spPr bwMode="auto">
          <a:xfrm>
            <a:off x="215900" y="1587"/>
            <a:ext cx="952500" cy="2381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5" name="Straight Connector 4"/>
          <p:cNvCxnSpPr/>
          <p:nvPr/>
        </p:nvCxnSpPr>
        <p:spPr>
          <a:xfrm>
            <a:off x="0" y="914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6248400"/>
            <a:ext cx="9144000" cy="0"/>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85799" y="2370162"/>
            <a:ext cx="7848601" cy="4725396"/>
          </a:xfrm>
          <a:prstGeom prst="rect">
            <a:avLst/>
          </a:prstGeom>
          <a:noFill/>
        </p:spPr>
        <p:txBody>
          <a:bodyPr wrap="square" rtlCol="0">
            <a:spAutoFit/>
          </a:bodyPr>
          <a:lstStyle/>
          <a:p>
            <a:pPr lvl="0">
              <a:lnSpc>
                <a:spcPct val="150000"/>
              </a:lnSpc>
            </a:pPr>
            <a:r>
              <a:rPr lang="en-US" sz="1400" b="1" dirty="0" smtClean="0">
                <a:solidFill>
                  <a:srgbClr val="C00000"/>
                </a:solidFill>
                <a:latin typeface="Arial" pitchFamily="34" charset="0"/>
                <a:cs typeface="Arial" pitchFamily="34" charset="0"/>
              </a:rPr>
              <a:t>Faculty </a:t>
            </a:r>
            <a:r>
              <a:rPr lang="en-US" sz="1400" b="1" dirty="0">
                <a:solidFill>
                  <a:srgbClr val="C00000"/>
                </a:solidFill>
                <a:latin typeface="Arial" pitchFamily="34" charset="0"/>
                <a:cs typeface="Arial" pitchFamily="34" charset="0"/>
              </a:rPr>
              <a:t>and student recruitment and retention: </a:t>
            </a:r>
          </a:p>
          <a:p>
            <a:pPr marL="682625" lvl="1" indent="-225425">
              <a:buFont typeface="Wingdings" pitchFamily="2" charset="2"/>
              <a:buChar char="§"/>
            </a:pPr>
            <a:r>
              <a:rPr lang="en-US" sz="1400" dirty="0">
                <a:latin typeface="Arial" pitchFamily="34" charset="0"/>
                <a:cs typeface="Arial" pitchFamily="34" charset="0"/>
              </a:rPr>
              <a:t>Study underlying  issues with URM faculty recruitment and retention, and develop a strategy to address them</a:t>
            </a:r>
          </a:p>
          <a:p>
            <a:pPr marL="682625" lvl="1" indent="-225425">
              <a:buFont typeface="Wingdings" pitchFamily="2" charset="2"/>
              <a:buChar char="§"/>
            </a:pPr>
            <a:r>
              <a:rPr lang="en-US" sz="1400" dirty="0">
                <a:latin typeface="Arial" pitchFamily="34" charset="0"/>
                <a:cs typeface="Arial" pitchFamily="34" charset="0"/>
              </a:rPr>
              <a:t>Establish stable and sufficient scholarship endowment to improve URM student recruitment </a:t>
            </a:r>
            <a:endParaRPr lang="en-US" sz="1400" dirty="0" smtClean="0">
              <a:latin typeface="Arial" pitchFamily="34" charset="0"/>
              <a:cs typeface="Arial" pitchFamily="34" charset="0"/>
            </a:endParaRPr>
          </a:p>
          <a:p>
            <a:pPr marL="285750" indent="-285750" fontAlgn="base">
              <a:lnSpc>
                <a:spcPts val="2000"/>
              </a:lnSpc>
              <a:spcBef>
                <a:spcPct val="0"/>
              </a:spcBef>
              <a:buFont typeface="Wingdings" panose="05000000000000000000" pitchFamily="2" charset="2"/>
              <a:buChar char="§"/>
            </a:pPr>
            <a:r>
              <a:rPr lang="en-US" sz="1400" b="1" dirty="0">
                <a:solidFill>
                  <a:srgbClr val="C00000"/>
                </a:solidFill>
                <a:latin typeface="Arial" pitchFamily="34" charset="0"/>
                <a:ea typeface="Calibri" pitchFamily="34" charset="0"/>
                <a:cs typeface="Arial" pitchFamily="34" charset="0"/>
              </a:rPr>
              <a:t>Create a Director for Clinical Curriculum to:</a:t>
            </a:r>
            <a:r>
              <a:rPr lang="en-US" sz="1400" dirty="0">
                <a:latin typeface="Arial" pitchFamily="34" charset="0"/>
                <a:ea typeface="Calibri" pitchFamily="34" charset="0"/>
                <a:cs typeface="Arial" pitchFamily="34" charset="0"/>
              </a:rPr>
              <a:t> </a:t>
            </a:r>
          </a:p>
          <a:p>
            <a:pPr marL="742950" lvl="1" indent="-285750" fontAlgn="base">
              <a:lnSpc>
                <a:spcPts val="2000"/>
              </a:lnSpc>
              <a:spcBef>
                <a:spcPct val="0"/>
              </a:spcBef>
              <a:buFont typeface="Wingdings" panose="05000000000000000000" pitchFamily="2" charset="2"/>
              <a:buChar char="§"/>
            </a:pPr>
            <a:r>
              <a:rPr lang="en-US" sz="1400" dirty="0">
                <a:latin typeface="Arial" pitchFamily="34" charset="0"/>
                <a:ea typeface="Calibri" pitchFamily="34" charset="0"/>
                <a:cs typeface="Arial" pitchFamily="34" charset="0"/>
              </a:rPr>
              <a:t>Develop and assess MS-1 and MS-2 clinical skills program as prerequisite for clinical clerkships</a:t>
            </a:r>
          </a:p>
          <a:p>
            <a:pPr marL="742950" lvl="1" indent="-285750" fontAlgn="base">
              <a:lnSpc>
                <a:spcPts val="2000"/>
              </a:lnSpc>
              <a:spcBef>
                <a:spcPct val="0"/>
              </a:spcBef>
              <a:buFont typeface="Wingdings" panose="05000000000000000000" pitchFamily="2" charset="2"/>
              <a:buChar char="§"/>
            </a:pPr>
            <a:r>
              <a:rPr lang="en-US" sz="1400" dirty="0">
                <a:latin typeface="Arial" pitchFamily="34" charset="0"/>
                <a:ea typeface="Calibri" pitchFamily="34" charset="0"/>
                <a:cs typeface="Arial" pitchFamily="34" charset="0"/>
              </a:rPr>
              <a:t>Develop goals and outcomes to increase structure and consistency of clinical clerkships and courses, including fourth year courses and electives</a:t>
            </a:r>
          </a:p>
          <a:p>
            <a:pPr marL="742950" lvl="1" indent="-285750" fontAlgn="base">
              <a:lnSpc>
                <a:spcPts val="2000"/>
              </a:lnSpc>
              <a:spcBef>
                <a:spcPct val="0"/>
              </a:spcBef>
              <a:buFont typeface="Wingdings" panose="05000000000000000000" pitchFamily="2" charset="2"/>
              <a:buChar char="§"/>
            </a:pPr>
            <a:r>
              <a:rPr lang="en-US" sz="1400" dirty="0">
                <a:latin typeface="Arial" pitchFamily="34" charset="0"/>
                <a:ea typeface="Calibri" pitchFamily="34" charset="0"/>
                <a:cs typeface="Arial" pitchFamily="34" charset="0"/>
              </a:rPr>
              <a:t>Develop and track longitudinal evaluation of students and improve faculty evaluation practices for clinical students</a:t>
            </a:r>
          </a:p>
          <a:p>
            <a:pPr marL="742950" lvl="1" indent="-285750" fontAlgn="base">
              <a:lnSpc>
                <a:spcPts val="2000"/>
              </a:lnSpc>
              <a:spcBef>
                <a:spcPct val="0"/>
              </a:spcBef>
              <a:buFont typeface="Wingdings" panose="05000000000000000000" pitchFamily="2" charset="2"/>
              <a:buChar char="§"/>
            </a:pPr>
            <a:r>
              <a:rPr lang="en-US" sz="1400" dirty="0">
                <a:latin typeface="Arial" pitchFamily="34" charset="0"/>
                <a:ea typeface="Calibri" pitchFamily="34" charset="0"/>
                <a:cs typeface="Arial" pitchFamily="34" charset="0"/>
              </a:rPr>
              <a:t>Increase community-based education of students and increase early student clinical exposure</a:t>
            </a:r>
          </a:p>
          <a:p>
            <a:pPr marL="682625" lvl="1" indent="-225425">
              <a:buFont typeface="Wingdings" pitchFamily="2" charset="2"/>
              <a:buChar char="§"/>
            </a:pPr>
            <a:endParaRPr lang="en-US" sz="1400" dirty="0">
              <a:latin typeface="Arial" pitchFamily="34" charset="0"/>
              <a:cs typeface="Arial" pitchFamily="34" charset="0"/>
            </a:endParaRPr>
          </a:p>
          <a:p>
            <a:pPr marL="742950" lvl="1" indent="-285750">
              <a:lnSpc>
                <a:spcPts val="2200"/>
              </a:lnSpc>
              <a:buFont typeface="Wingdings" panose="05000000000000000000" pitchFamily="2" charset="2"/>
              <a:buChar char="§"/>
            </a:pPr>
            <a:endParaRPr lang="en-US" sz="1600" dirty="0">
              <a:latin typeface="Arial" pitchFamily="34" charset="0"/>
              <a:cs typeface="Arial" pitchFamily="34" charset="0"/>
            </a:endParaRPr>
          </a:p>
          <a:p>
            <a:pPr lvl="1">
              <a:lnSpc>
                <a:spcPts val="2500"/>
              </a:lnSpc>
            </a:pPr>
            <a:endParaRPr lang="en-US" sz="1600" b="1" dirty="0">
              <a:latin typeface="Arial" pitchFamily="34" charset="0"/>
              <a:cs typeface="Arial" pitchFamily="34" charset="0"/>
            </a:endParaRPr>
          </a:p>
          <a:p>
            <a:pPr marL="342900" indent="-342900">
              <a:lnSpc>
                <a:spcPct val="115000"/>
              </a:lnSpc>
              <a:spcBef>
                <a:spcPts val="300"/>
              </a:spcBef>
              <a:buFont typeface="+mj-lt"/>
              <a:buAutoNum type="arabicPeriod" startAt="3"/>
            </a:pPr>
            <a:endParaRPr lang="en-US" sz="1600" dirty="0">
              <a:ea typeface="Calibri"/>
              <a:cs typeface="Times New Roman"/>
            </a:endParaRPr>
          </a:p>
        </p:txBody>
      </p:sp>
      <p:pic>
        <p:nvPicPr>
          <p:cNvPr id="19" name="Picture 2" descr="E:\Signature without tag-png\UL_signature_fullcol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245" y="152400"/>
            <a:ext cx="2845955" cy="607650"/>
          </a:xfrm>
          <a:prstGeom prst="rect">
            <a:avLst/>
          </a:prstGeom>
          <a:noFill/>
          <a:extLst>
            <a:ext uri="{909E8E84-426E-40DD-AFC4-6F175D3DCCD1}">
              <a14:hiddenFill xmlns:a14="http://schemas.microsoft.com/office/drawing/2010/main">
                <a:solidFill>
                  <a:srgbClr val="FFFFFF"/>
                </a:solidFill>
              </a14:hiddenFill>
            </a:ext>
          </a:extLst>
        </p:spPr>
      </p:pic>
      <p:sp>
        <p:nvSpPr>
          <p:cNvPr id="8" name="Chevron 7"/>
          <p:cNvSpPr/>
          <p:nvPr/>
        </p:nvSpPr>
        <p:spPr>
          <a:xfrm>
            <a:off x="759362" y="1066800"/>
            <a:ext cx="2505244" cy="914400"/>
          </a:xfrm>
          <a:prstGeom prst="chevron">
            <a:avLst>
              <a:gd name="adj" fmla="val 48830"/>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Where do we want to be?</a:t>
            </a:r>
            <a:endParaRPr lang="en-US" sz="1600" dirty="0">
              <a:solidFill>
                <a:schemeClr val="bg1"/>
              </a:solidFill>
            </a:endParaRPr>
          </a:p>
        </p:txBody>
      </p:sp>
      <p:sp>
        <p:nvSpPr>
          <p:cNvPr id="10" name="Rectangle 9"/>
          <p:cNvSpPr/>
          <p:nvPr/>
        </p:nvSpPr>
        <p:spPr>
          <a:xfrm>
            <a:off x="3352800" y="1143000"/>
            <a:ext cx="4876800" cy="941796"/>
          </a:xfrm>
          <a:prstGeom prst="rect">
            <a:avLst/>
          </a:prstGeom>
        </p:spPr>
        <p:txBody>
          <a:bodyPr wrap="square">
            <a:spAutoFit/>
          </a:bodyPr>
          <a:lstStyle/>
          <a:p>
            <a:pPr>
              <a:lnSpc>
                <a:spcPct val="115000"/>
              </a:lnSpc>
            </a:pPr>
            <a:r>
              <a:rPr lang="en-US" sz="1600" b="1" i="1" dirty="0" smtClean="0"/>
              <a:t>In response to the four key findings and conclusions, the Committee developed the following strategies for moving the educational programs forward</a:t>
            </a:r>
            <a:endParaRPr lang="en-US" sz="1600" b="1" i="1" dirty="0"/>
          </a:p>
        </p:txBody>
      </p:sp>
    </p:spTree>
    <p:extLst>
      <p:ext uri="{BB962C8B-B14F-4D97-AF65-F5344CB8AC3E}">
        <p14:creationId xmlns:p14="http://schemas.microsoft.com/office/powerpoint/2010/main" val="2656575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15709</TotalTime>
  <Words>1585</Words>
  <Application>Microsoft Office PowerPoint</Application>
  <PresentationFormat>On-screen Show (4:3)</PresentationFormat>
  <Paragraphs>317</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Pfeifer,Susan Hope</cp:lastModifiedBy>
  <cp:revision>422</cp:revision>
  <cp:lastPrinted>2013-10-01T15:53:11Z</cp:lastPrinted>
  <dcterms:created xsi:type="dcterms:W3CDTF">2011-10-02T23:20:24Z</dcterms:created>
  <dcterms:modified xsi:type="dcterms:W3CDTF">2013-10-18T16:21:40Z</dcterms:modified>
</cp:coreProperties>
</file>