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5" r:id="rId2"/>
    <p:sldId id="409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43F"/>
    <a:srgbClr val="B40000"/>
    <a:srgbClr val="F4F0F4"/>
    <a:srgbClr val="7030A0"/>
    <a:srgbClr val="D41A1A"/>
    <a:srgbClr val="9F8AB8"/>
    <a:srgbClr val="E9E2EA"/>
    <a:srgbClr val="FCDFD4"/>
    <a:srgbClr val="FFCCCC"/>
    <a:srgbClr val="FD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00" autoAdjust="0"/>
    <p:restoredTop sz="94671" autoAdjust="0"/>
  </p:normalViewPr>
  <p:slideViewPr>
    <p:cSldViewPr showGuides="1">
      <p:cViewPr>
        <p:scale>
          <a:sx n="80" d="100"/>
          <a:sy n="80" d="100"/>
        </p:scale>
        <p:origin x="-1758" y="42"/>
      </p:cViewPr>
      <p:guideLst>
        <p:guide orient="horz" pos="40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86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50A08-91AC-4E7E-8ECF-71D29EF1836E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551"/>
            <a:ext cx="3037840" cy="46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551"/>
            <a:ext cx="3037840" cy="46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F8533-9770-446E-8E95-0C2309998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8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C389F-6B4C-46CF-B95F-B0A065828678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17B28-1884-42CB-B9FB-4013FF5B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8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0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2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20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6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7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0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8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6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2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DE71C-542B-48A6-91E4-9C0129A10611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C1C2-FA67-4E48-8E87-B97F4B074A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0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-6191" y="0"/>
            <a:ext cx="9372283" cy="6858000"/>
            <a:chOff x="0" y="0"/>
            <a:chExt cx="14400" cy="1080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4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10800" y="9840"/>
              <a:ext cx="3600" cy="480"/>
              <a:chOff x="10800" y="9840"/>
              <a:chExt cx="3600" cy="480"/>
            </a:xfrm>
          </p:grpSpPr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10800" y="9840"/>
                <a:ext cx="3600" cy="480"/>
              </a:xfrm>
              <a:custGeom>
                <a:avLst/>
                <a:gdLst>
                  <a:gd name="T0" fmla="+- 0 10800 10800"/>
                  <a:gd name="T1" fmla="*/ T0 w 3600"/>
                  <a:gd name="T2" fmla="+- 0 10320 9840"/>
                  <a:gd name="T3" fmla="*/ 10320 h 480"/>
                  <a:gd name="T4" fmla="+- 0 14400 10800"/>
                  <a:gd name="T5" fmla="*/ T4 w 3600"/>
                  <a:gd name="T6" fmla="+- 0 10320 9840"/>
                  <a:gd name="T7" fmla="*/ 10320 h 480"/>
                  <a:gd name="T8" fmla="+- 0 14400 10800"/>
                  <a:gd name="T9" fmla="*/ T8 w 3600"/>
                  <a:gd name="T10" fmla="+- 0 9840 9840"/>
                  <a:gd name="T11" fmla="*/ 9840 h 480"/>
                  <a:gd name="T12" fmla="+- 0 10800 10800"/>
                  <a:gd name="T13" fmla="*/ T12 w 3600"/>
                  <a:gd name="T14" fmla="+- 0 9840 9840"/>
                  <a:gd name="T15" fmla="*/ 9840 h 480"/>
                  <a:gd name="T16" fmla="+- 0 10800 10800"/>
                  <a:gd name="T17" fmla="*/ T16 w 3600"/>
                  <a:gd name="T18" fmla="+- 0 10320 9840"/>
                  <a:gd name="T19" fmla="*/ 10320 h 4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600" h="480">
                    <a:moveTo>
                      <a:pt x="0" y="480"/>
                    </a:moveTo>
                    <a:lnTo>
                      <a:pt x="3600" y="480"/>
                    </a:lnTo>
                    <a:lnTo>
                      <a:pt x="3600" y="0"/>
                    </a:lnTo>
                    <a:lnTo>
                      <a:pt x="0" y="0"/>
                    </a:lnTo>
                    <a:lnTo>
                      <a:pt x="0" y="48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b="1" dirty="0" smtClean="0"/>
                  <a:t>September 2013</a:t>
                </a:r>
                <a:endParaRPr lang="en-US" b="1" dirty="0"/>
              </a:p>
            </p:txBody>
          </p:sp>
        </p:grp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4320" y="5640"/>
              <a:ext cx="10080" cy="2160"/>
              <a:chOff x="4320" y="5640"/>
              <a:chExt cx="10080" cy="2160"/>
            </a:xfrm>
          </p:grpSpPr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4320" y="5640"/>
                <a:ext cx="10080" cy="2160"/>
              </a:xfrm>
              <a:custGeom>
                <a:avLst/>
                <a:gdLst>
                  <a:gd name="T0" fmla="+- 0 4320 4320"/>
                  <a:gd name="T1" fmla="*/ T0 w 10080"/>
                  <a:gd name="T2" fmla="+- 0 7800 5640"/>
                  <a:gd name="T3" fmla="*/ 7800 h 2160"/>
                  <a:gd name="T4" fmla="+- 0 14400 4320"/>
                  <a:gd name="T5" fmla="*/ T4 w 10080"/>
                  <a:gd name="T6" fmla="+- 0 7800 5640"/>
                  <a:gd name="T7" fmla="*/ 7800 h 2160"/>
                  <a:gd name="T8" fmla="+- 0 14400 4320"/>
                  <a:gd name="T9" fmla="*/ T8 w 10080"/>
                  <a:gd name="T10" fmla="+- 0 5640 5640"/>
                  <a:gd name="T11" fmla="*/ 5640 h 2160"/>
                  <a:gd name="T12" fmla="+- 0 4320 4320"/>
                  <a:gd name="T13" fmla="*/ T12 w 10080"/>
                  <a:gd name="T14" fmla="+- 0 5640 5640"/>
                  <a:gd name="T15" fmla="*/ 5640 h 2160"/>
                  <a:gd name="T16" fmla="+- 0 4320 4320"/>
                  <a:gd name="T17" fmla="*/ T16 w 10080"/>
                  <a:gd name="T18" fmla="+- 0 7800 5640"/>
                  <a:gd name="T19" fmla="*/ 7800 h 216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0080" h="2160">
                    <a:moveTo>
                      <a:pt x="0" y="2160"/>
                    </a:moveTo>
                    <a:lnTo>
                      <a:pt x="10080" y="2160"/>
                    </a:lnTo>
                    <a:lnTo>
                      <a:pt x="10080" y="0"/>
                    </a:lnTo>
                    <a:lnTo>
                      <a:pt x="0" y="0"/>
                    </a:lnTo>
                    <a:lnTo>
                      <a:pt x="0" y="21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0" y="4440"/>
              <a:ext cx="5400" cy="1680"/>
              <a:chOff x="0" y="4440"/>
              <a:chExt cx="5400" cy="1680"/>
            </a:xfrm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0" y="4440"/>
                <a:ext cx="5400" cy="1680"/>
              </a:xfrm>
              <a:custGeom>
                <a:avLst/>
                <a:gdLst>
                  <a:gd name="T0" fmla="*/ 0 w 5400"/>
                  <a:gd name="T1" fmla="+- 0 6120 4440"/>
                  <a:gd name="T2" fmla="*/ 6120 h 1680"/>
                  <a:gd name="T3" fmla="*/ 5400 w 5400"/>
                  <a:gd name="T4" fmla="+- 0 6120 4440"/>
                  <a:gd name="T5" fmla="*/ 6120 h 1680"/>
                  <a:gd name="T6" fmla="*/ 5400 w 5400"/>
                  <a:gd name="T7" fmla="+- 0 4440 4440"/>
                  <a:gd name="T8" fmla="*/ 4440 h 1680"/>
                  <a:gd name="T9" fmla="*/ 0 w 5400"/>
                  <a:gd name="T10" fmla="+- 0 4440 4440"/>
                  <a:gd name="T11" fmla="*/ 4440 h 1680"/>
                  <a:gd name="T12" fmla="*/ 0 w 5400"/>
                  <a:gd name="T13" fmla="+- 0 6120 4440"/>
                  <a:gd name="T14" fmla="*/ 6120 h 1680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  <a:cxn ang="0">
                    <a:pos x="T12" y="T14"/>
                  </a:cxn>
                </a:cxnLst>
                <a:rect l="0" t="0" r="r" b="b"/>
                <a:pathLst>
                  <a:path w="5400" h="1680">
                    <a:moveTo>
                      <a:pt x="0" y="1680"/>
                    </a:moveTo>
                    <a:lnTo>
                      <a:pt x="5400" y="1680"/>
                    </a:lnTo>
                    <a:lnTo>
                      <a:pt x="5400" y="0"/>
                    </a:lnTo>
                    <a:lnTo>
                      <a:pt x="0" y="0"/>
                    </a:lnTo>
                    <a:lnTo>
                      <a:pt x="0" y="1680"/>
                    </a:lnTo>
                    <a:close/>
                  </a:path>
                </a:pathLst>
              </a:custGeom>
              <a:solidFill>
                <a:srgbClr val="A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4844"/>
                <a:ext cx="3774" cy="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6" name="TextBox 15"/>
          <p:cNvSpPr txBox="1"/>
          <p:nvPr/>
        </p:nvSpPr>
        <p:spPr>
          <a:xfrm>
            <a:off x="3809999" y="3817203"/>
            <a:ext cx="533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</a:rPr>
              <a:t>School of Medicine Strategic Planning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4262735"/>
            <a:ext cx="533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>
                <a:solidFill>
                  <a:schemeClr val="bg1"/>
                </a:solidFill>
              </a:rPr>
              <a:t>Next Steps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6553200" cy="0"/>
          </a:xfrm>
          <a:prstGeom prst="line">
            <a:avLst/>
          </a:prstGeom>
          <a:ln w="285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Diagram group"/>
          <p:cNvGrpSpPr/>
          <p:nvPr/>
        </p:nvGrpSpPr>
        <p:grpSpPr>
          <a:xfrm>
            <a:off x="228600" y="1204742"/>
            <a:ext cx="2667000" cy="1043096"/>
            <a:chOff x="0" y="1447801"/>
            <a:chExt cx="2175867" cy="111760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4" name="Group 13"/>
            <p:cNvGrpSpPr/>
            <p:nvPr/>
          </p:nvGrpSpPr>
          <p:grpSpPr>
            <a:xfrm>
              <a:off x="0" y="1447801"/>
              <a:ext cx="2175867" cy="1117603"/>
              <a:chOff x="0" y="1447801"/>
              <a:chExt cx="2175867" cy="1117603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15" name="Chevron 14"/>
              <p:cNvSpPr/>
              <p:nvPr/>
            </p:nvSpPr>
            <p:spPr>
              <a:xfrm>
                <a:off x="0" y="1447801"/>
                <a:ext cx="2175867" cy="1117603"/>
              </a:xfrm>
              <a:prstGeom prst="chevron">
                <a:avLst/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7" name="Chevron 4"/>
              <p:cNvSpPr/>
              <p:nvPr/>
            </p:nvSpPr>
            <p:spPr>
              <a:xfrm>
                <a:off x="558802" y="1447801"/>
                <a:ext cx="1058264" cy="111760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0005" tIns="13335" rIns="13335" bIns="13335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Broadly Share Findings and Recommendations and Solicit Feedback</a:t>
                </a:r>
                <a:endParaRPr lang="en-US" sz="1200" kern="1200" dirty="0"/>
              </a:p>
            </p:txBody>
          </p:sp>
        </p:grpSp>
      </p:grpSp>
      <p:grpSp>
        <p:nvGrpSpPr>
          <p:cNvPr id="20" name="Diagram group"/>
          <p:cNvGrpSpPr/>
          <p:nvPr/>
        </p:nvGrpSpPr>
        <p:grpSpPr>
          <a:xfrm>
            <a:off x="4495799" y="1204741"/>
            <a:ext cx="2590801" cy="1066800"/>
            <a:chOff x="5357" y="1209468"/>
            <a:chExt cx="3202781" cy="16450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1" name="Group 20"/>
            <p:cNvGrpSpPr/>
            <p:nvPr/>
          </p:nvGrpSpPr>
          <p:grpSpPr>
            <a:xfrm>
              <a:off x="5357" y="1209468"/>
              <a:ext cx="3202781" cy="1645063"/>
              <a:chOff x="5357" y="1209468"/>
              <a:chExt cx="3202781" cy="1645063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22" name="Chevron 21"/>
              <p:cNvSpPr/>
              <p:nvPr/>
            </p:nvSpPr>
            <p:spPr>
              <a:xfrm>
                <a:off x="5357" y="1209468"/>
                <a:ext cx="3202781" cy="1645063"/>
              </a:xfrm>
              <a:prstGeom prst="chevron">
                <a:avLst/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3" name="Chevron 4"/>
              <p:cNvSpPr/>
              <p:nvPr/>
            </p:nvSpPr>
            <p:spPr>
              <a:xfrm>
                <a:off x="827889" y="1209468"/>
                <a:ext cx="1557718" cy="164506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008" tIns="20003" rIns="20003" bIns="20003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Finalize and Prioritize Recommendations</a:t>
                </a:r>
                <a:endParaRPr lang="en-US" sz="1200" kern="1200" dirty="0"/>
              </a:p>
            </p:txBody>
          </p:sp>
        </p:grpSp>
      </p:grpSp>
      <p:grpSp>
        <p:nvGrpSpPr>
          <p:cNvPr id="24" name="Diagram group"/>
          <p:cNvGrpSpPr/>
          <p:nvPr/>
        </p:nvGrpSpPr>
        <p:grpSpPr>
          <a:xfrm>
            <a:off x="6705600" y="1204741"/>
            <a:ext cx="2209800" cy="1066800"/>
            <a:chOff x="5357" y="1209468"/>
            <a:chExt cx="3202781" cy="16450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5" name="Group 24"/>
            <p:cNvGrpSpPr/>
            <p:nvPr/>
          </p:nvGrpSpPr>
          <p:grpSpPr>
            <a:xfrm>
              <a:off x="5357" y="1209468"/>
              <a:ext cx="3202781" cy="1645063"/>
              <a:chOff x="5357" y="1209468"/>
              <a:chExt cx="3202781" cy="1645063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26" name="Chevron 25"/>
              <p:cNvSpPr/>
              <p:nvPr/>
            </p:nvSpPr>
            <p:spPr>
              <a:xfrm>
                <a:off x="5357" y="1209468"/>
                <a:ext cx="3202781" cy="1645063"/>
              </a:xfrm>
              <a:prstGeom prst="chevron">
                <a:avLst/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7" name="Chevron 4"/>
              <p:cNvSpPr/>
              <p:nvPr/>
            </p:nvSpPr>
            <p:spPr>
              <a:xfrm>
                <a:off x="1078494" y="1209468"/>
                <a:ext cx="1557719" cy="164506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008" tIns="20003" rIns="20003" bIns="20003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kern="1200" dirty="0" smtClean="0"/>
                  <a:t>Develop Implementation Plans</a:t>
                </a:r>
                <a:endParaRPr lang="en-US" sz="1100" kern="1200" dirty="0"/>
              </a:p>
            </p:txBody>
          </p:sp>
        </p:grpSp>
      </p:grpSp>
      <p:grpSp>
        <p:nvGrpSpPr>
          <p:cNvPr id="28" name="Diagram group"/>
          <p:cNvGrpSpPr/>
          <p:nvPr/>
        </p:nvGrpSpPr>
        <p:grpSpPr>
          <a:xfrm>
            <a:off x="2514600" y="1192890"/>
            <a:ext cx="2362200" cy="1066800"/>
            <a:chOff x="5357" y="1209468"/>
            <a:chExt cx="3202781" cy="16450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9" name="Group 28"/>
            <p:cNvGrpSpPr/>
            <p:nvPr/>
          </p:nvGrpSpPr>
          <p:grpSpPr>
            <a:xfrm>
              <a:off x="5357" y="1209468"/>
              <a:ext cx="3202781" cy="1645063"/>
              <a:chOff x="5357" y="1209468"/>
              <a:chExt cx="3202781" cy="1645063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30" name="Chevron 29"/>
              <p:cNvSpPr/>
              <p:nvPr/>
            </p:nvSpPr>
            <p:spPr>
              <a:xfrm>
                <a:off x="5357" y="1209468"/>
                <a:ext cx="3202781" cy="1645063"/>
              </a:xfrm>
              <a:prstGeom prst="chevron">
                <a:avLst/>
              </a:prstGeom>
              <a:solidFill>
                <a:schemeClr val="tx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31" name="Chevron 4"/>
              <p:cNvSpPr/>
              <p:nvPr/>
            </p:nvSpPr>
            <p:spPr>
              <a:xfrm>
                <a:off x="964109" y="1209468"/>
                <a:ext cx="1557719" cy="164506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008" tIns="20003" rIns="20003" bIns="20003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Surface and Address Additional Strategic Issues</a:t>
                </a:r>
                <a:endParaRPr lang="en-US" sz="1200" kern="1200" dirty="0"/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304800" y="2335890"/>
            <a:ext cx="2209800" cy="360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Make recommendations available to all staff and faculty in the </a:t>
            </a:r>
            <a:r>
              <a:rPr lang="en-US" sz="1100" dirty="0" err="1" smtClean="0"/>
              <a:t>SoM</a:t>
            </a:r>
            <a:endParaRPr lang="en-US" sz="1100" dirty="0" smtClean="0"/>
          </a:p>
          <a:p>
            <a:pPr marL="463550" lvl="1" indent="-1778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Email communication from Dean </a:t>
            </a:r>
            <a:r>
              <a:rPr lang="en-US" sz="1100" dirty="0" err="1" smtClean="0"/>
              <a:t>Ganzel</a:t>
            </a:r>
            <a:endParaRPr lang="en-US" sz="1100" dirty="0" smtClean="0"/>
          </a:p>
          <a:p>
            <a:pPr marL="119063" indent="-119063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Post recommendations on </a:t>
            </a:r>
            <a:r>
              <a:rPr lang="en-US" sz="1100" dirty="0" err="1" smtClean="0"/>
              <a:t>SoM</a:t>
            </a:r>
            <a:r>
              <a:rPr lang="en-US" sz="1100" dirty="0" smtClean="0"/>
              <a:t> Website</a:t>
            </a:r>
          </a:p>
          <a:p>
            <a:pPr marL="119063" indent="-119063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Request  that comments to be sent to  respective Committee Chairs</a:t>
            </a:r>
          </a:p>
          <a:p>
            <a:pPr marL="119063" indent="-119063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Share findings and recommendations with key partners and solicit their input</a:t>
            </a:r>
          </a:p>
          <a:p>
            <a:pPr marL="285750" lvl="1" indent="-166688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UMC, ULP, Kentucky One, Other Health Science Schools</a:t>
            </a:r>
          </a:p>
          <a:p>
            <a:pPr marL="119063" indent="-119063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1100" dirty="0" smtClean="0"/>
              <a:t>Provide timeline for comments and outline next steps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2514600" y="2335890"/>
            <a:ext cx="2057400" cy="397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Schedule a meeting with the Steering Committee</a:t>
            </a:r>
          </a:p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Request that they review Committee Findings and Recommendations</a:t>
            </a:r>
          </a:p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Request that the Steering Committee raise larger ‘global’  issues or opportunities that may not have been specifically identified or addressed by the Committees</a:t>
            </a:r>
          </a:p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Convene Steering Committee and outline global issues and develop a path for addressing them</a:t>
            </a:r>
          </a:p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495800" y="2345882"/>
            <a:ext cx="2057400" cy="1853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Meet with key </a:t>
            </a:r>
            <a:r>
              <a:rPr lang="en-US" sz="1200" dirty="0" err="1" smtClean="0"/>
              <a:t>SoM</a:t>
            </a:r>
            <a:r>
              <a:rPr lang="en-US" sz="1200" dirty="0" smtClean="0"/>
              <a:t> and HA leaders to finalize recommendations and develop a prioritized set of initiatives to move forward</a:t>
            </a:r>
          </a:p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Communicate the prioritized set of initiatives to the </a:t>
            </a:r>
            <a:r>
              <a:rPr lang="en-US" sz="1200" dirty="0" err="1" smtClean="0"/>
              <a:t>SoM</a:t>
            </a:r>
            <a:r>
              <a:rPr lang="en-US" sz="1200" dirty="0" smtClean="0"/>
              <a:t> faculty and  staff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6705600" y="2374096"/>
            <a:ext cx="2057400" cy="1343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/>
              <a:t>Reconvene Strategic Planning Committees and Charge them with developing actionable implementation plans for each approved </a:t>
            </a:r>
            <a:r>
              <a:rPr lang="en-US" sz="1200" dirty="0" err="1" smtClean="0"/>
              <a:t>iniatives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63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10836</TotalTime>
  <Words>194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Pfeifer,Susan Hope</cp:lastModifiedBy>
  <cp:revision>501</cp:revision>
  <cp:lastPrinted>2012-03-29T20:44:23Z</cp:lastPrinted>
  <dcterms:created xsi:type="dcterms:W3CDTF">2011-09-27T01:13:49Z</dcterms:created>
  <dcterms:modified xsi:type="dcterms:W3CDTF">2013-10-24T18:36:58Z</dcterms:modified>
</cp:coreProperties>
</file>