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03" r:id="rId2"/>
    <p:sldId id="263" r:id="rId3"/>
    <p:sldId id="353" r:id="rId4"/>
    <p:sldId id="387" r:id="rId5"/>
    <p:sldId id="385" r:id="rId6"/>
    <p:sldId id="405" r:id="rId7"/>
    <p:sldId id="406" r:id="rId8"/>
    <p:sldId id="384" r:id="rId9"/>
    <p:sldId id="388" r:id="rId10"/>
    <p:sldId id="389" r:id="rId11"/>
    <p:sldId id="374" r:id="rId12"/>
    <p:sldId id="396" r:id="rId13"/>
    <p:sldId id="371" r:id="rId14"/>
    <p:sldId id="372" r:id="rId15"/>
    <p:sldId id="392" r:id="rId16"/>
    <p:sldId id="407" r:id="rId1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E0FB9DC-CC03-4204-8ECD-1622F9577FCE}">
          <p14:sldIdLst>
            <p14:sldId id="303"/>
            <p14:sldId id="263"/>
            <p14:sldId id="353"/>
            <p14:sldId id="387"/>
            <p14:sldId id="385"/>
            <p14:sldId id="405"/>
            <p14:sldId id="406"/>
            <p14:sldId id="384"/>
            <p14:sldId id="388"/>
            <p14:sldId id="389"/>
            <p14:sldId id="374"/>
            <p14:sldId id="396"/>
            <p14:sldId id="371"/>
            <p14:sldId id="372"/>
            <p14:sldId id="392"/>
            <p14:sldId id="407"/>
          </p14:sldIdLst>
        </p14:section>
        <p14:section name="Untitled Section" id="{B1D8C17F-D595-4D51-9DD7-90F9C7CB007A}">
          <p14:sldIdLst/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ggreg02" initials="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96D1EE"/>
    <a:srgbClr val="87CA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5428" autoAdjust="0"/>
    <p:restoredTop sz="93608" autoAdjust="0"/>
  </p:normalViewPr>
  <p:slideViewPr>
    <p:cSldViewPr showGuides="1">
      <p:cViewPr>
        <p:scale>
          <a:sx n="83" d="100"/>
          <a:sy n="83" d="100"/>
        </p:scale>
        <p:origin x="-1668" y="-72"/>
      </p:cViewPr>
      <p:guideLst>
        <p:guide orient="horz" pos="864"/>
        <p:guide pos="19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238" cy="465138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1"/>
            <a:ext cx="3043238" cy="465138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fld id="{3F1B92D9-6BA3-4F2D-AD4A-341AA4CE1062}" type="datetimeFigureOut">
              <a:rPr lang="en-US" smtClean="0"/>
              <a:t>9/16/2013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3E463936-2ED6-49C3-8EFA-941B95B1D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047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5455"/>
          </a:xfrm>
          <a:prstGeom prst="rect">
            <a:avLst/>
          </a:prstGeom>
        </p:spPr>
        <p:txBody>
          <a:bodyPr vert="horz" lIns="93309" tIns="46654" rIns="93309" bIns="4665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1"/>
            <a:ext cx="3043343" cy="465455"/>
          </a:xfrm>
          <a:prstGeom prst="rect">
            <a:avLst/>
          </a:prstGeom>
        </p:spPr>
        <p:txBody>
          <a:bodyPr vert="horz" lIns="93309" tIns="46654" rIns="93309" bIns="46654" rtlCol="0"/>
          <a:lstStyle>
            <a:lvl1pPr algn="r">
              <a:defRPr sz="1200"/>
            </a:lvl1pPr>
          </a:lstStyle>
          <a:p>
            <a:fld id="{344CD83D-35B9-4E6F-B6D8-8AE747D52EAE}" type="datetimeFigureOut">
              <a:rPr lang="en-US" smtClean="0"/>
              <a:t>9/16/2013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09" tIns="46654" rIns="93309" bIns="4665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09" tIns="46654" rIns="93309" bIns="4665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09" tIns="46654" rIns="93309" bIns="4665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29"/>
            <a:ext cx="3043343" cy="465455"/>
          </a:xfrm>
          <a:prstGeom prst="rect">
            <a:avLst/>
          </a:prstGeom>
        </p:spPr>
        <p:txBody>
          <a:bodyPr vert="horz" lIns="93309" tIns="46654" rIns="93309" bIns="46654" rtlCol="0" anchor="b"/>
          <a:lstStyle>
            <a:lvl1pPr algn="r">
              <a:defRPr sz="1200"/>
            </a:lvl1pPr>
          </a:lstStyle>
          <a:p>
            <a:fld id="{2E00DC3D-331D-48B2-8C23-FDA8CCE8A2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096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0DC3D-331D-48B2-8C23-FDA8CCE8A2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88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0DC3D-331D-48B2-8C23-FDA8CCE8A29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88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0DC3D-331D-48B2-8C23-FDA8CCE8A29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88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0DC3D-331D-48B2-8C23-FDA8CCE8A29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88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0DC3D-331D-48B2-8C23-FDA8CCE8A29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88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0DC3D-331D-48B2-8C23-FDA8CCE8A29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88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0DC3D-331D-48B2-8C23-FDA8CCE8A29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8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0DC3D-331D-48B2-8C23-FDA8CCE8A2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8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0DC3D-331D-48B2-8C23-FDA8CCE8A2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8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0DC3D-331D-48B2-8C23-FDA8CCE8A2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88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0DC3D-331D-48B2-8C23-FDA8CCE8A2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88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0DC3D-331D-48B2-8C23-FDA8CCE8A2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88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0DC3D-331D-48B2-8C23-FDA8CCE8A2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88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0DC3D-331D-48B2-8C23-FDA8CCE8A29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88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0DC3D-331D-48B2-8C23-FDA8CCE8A29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8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CAC-2D66-41F5-B0B6-04657F0DD502}" type="datetimeFigureOut">
              <a:rPr lang="en-US" smtClean="0"/>
              <a:t>9/16/2013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1926-D452-474D-8087-3A41CC95ED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104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CAC-2D66-41F5-B0B6-04657F0DD502}" type="datetimeFigureOut">
              <a:rPr lang="en-US" smtClean="0"/>
              <a:t>9/16/2013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1926-D452-474D-8087-3A41CC95ED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062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CAC-2D66-41F5-B0B6-04657F0DD502}" type="datetimeFigureOut">
              <a:rPr lang="en-US" smtClean="0"/>
              <a:t>9/16/2013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1926-D452-474D-8087-3A41CC95ED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453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CAC-2D66-41F5-B0B6-04657F0DD502}" type="datetimeFigureOut">
              <a:rPr lang="en-US" smtClean="0"/>
              <a:t>9/16/2013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1926-D452-474D-8087-3A41CC95ED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04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CAC-2D66-41F5-B0B6-04657F0DD502}" type="datetimeFigureOut">
              <a:rPr lang="en-US" smtClean="0"/>
              <a:t>9/16/2013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1926-D452-474D-8087-3A41CC95ED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652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CAC-2D66-41F5-B0B6-04657F0DD502}" type="datetimeFigureOut">
              <a:rPr lang="en-US" smtClean="0"/>
              <a:t>9/16/2013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1926-D452-474D-8087-3A41CC95ED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118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CAC-2D66-41F5-B0B6-04657F0DD502}" type="datetimeFigureOut">
              <a:rPr lang="en-US" smtClean="0"/>
              <a:t>9/16/2013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1926-D452-474D-8087-3A41CC95ED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699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CAC-2D66-41F5-B0B6-04657F0DD502}" type="datetimeFigureOut">
              <a:rPr lang="en-US" smtClean="0"/>
              <a:t>9/16/2013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1926-D452-474D-8087-3A41CC95ED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703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CAC-2D66-41F5-B0B6-04657F0DD502}" type="datetimeFigureOut">
              <a:rPr lang="en-US" smtClean="0"/>
              <a:t>9/16/2013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1926-D452-474D-8087-3A41CC95ED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06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CAC-2D66-41F5-B0B6-04657F0DD502}" type="datetimeFigureOut">
              <a:rPr lang="en-US" smtClean="0"/>
              <a:t>9/16/2013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1926-D452-474D-8087-3A41CC95ED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658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5CAC-2D66-41F5-B0B6-04657F0DD502}" type="datetimeFigureOut">
              <a:rPr lang="en-US" smtClean="0"/>
              <a:t>9/16/2013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C1926-D452-474D-8087-3A41CC95ED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553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A5CAC-2D66-41F5-B0B6-04657F0DD502}" type="datetimeFigureOut">
              <a:rPr lang="en-US" smtClean="0"/>
              <a:t>9/16/2013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C1926-D452-474D-8087-3A41CC95ED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473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imgres?q=university+of+louisville&amp;um=1&amp;hl=en&amp;biw=1441&amp;bih=772&amp;tbm=isch&amp;tbnid=HgEFL0rJ0Z2BeM:&amp;imgrefurl=http://uoflphysicians.com/&amp;docid=jVaETWBOFUB9FM&amp;imgurl=http://uoflphysicians.com/Portals/0/cardinal%20bird.jpg&amp;w=328&amp;h=343&amp;ei=xzW0Tuv5IYyfsQLN3qiFBA&amp;zoom=1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q=university+of+louisville&amp;um=1&amp;hl=en&amp;biw=1441&amp;bih=772&amp;tbm=isch&amp;tbnid=HgEFL0rJ0Z2BeM:&amp;imgrefurl=http://uoflphysicians.com/&amp;docid=jVaETWBOFUB9FM&amp;imgurl=http://uoflphysicians.com/Portals/0/cardinal%20bird.jpg&amp;w=328&amp;h=343&amp;ei=xzW0Tuv5IYyfsQLN3qiFBA&amp;zoom=1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q=university+of+louisville&amp;um=1&amp;hl=en&amp;biw=1441&amp;bih=772&amp;tbm=isch&amp;tbnid=HgEFL0rJ0Z2BeM:&amp;imgrefurl=http://uoflphysicians.com/&amp;docid=jVaETWBOFUB9FM&amp;imgurl=http://uoflphysicians.com/Portals/0/cardinal%20bird.jpg&amp;w=328&amp;h=343&amp;ei=xzW0Tuv5IYyfsQLN3qiFBA&amp;zoom=1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q=university+of+louisville&amp;um=1&amp;hl=en&amp;biw=1441&amp;bih=772&amp;tbm=isch&amp;tbnid=HgEFL0rJ0Z2BeM:&amp;imgrefurl=http://uoflphysicians.com/&amp;docid=jVaETWBOFUB9FM&amp;imgurl=http://uoflphysicians.com/Portals/0/cardinal%20bird.jpg&amp;w=328&amp;h=343&amp;ei=xzW0Tuv5IYyfsQLN3qiFBA&amp;zoom=1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q=university+of+louisville&amp;um=1&amp;hl=en&amp;biw=1441&amp;bih=772&amp;tbm=isch&amp;tbnid=HgEFL0rJ0Z2BeM:&amp;imgrefurl=http://uoflphysicians.com/&amp;docid=jVaETWBOFUB9FM&amp;imgurl=http://uoflphysicians.com/Portals/0/cardinal%20bird.jpg&amp;w=328&amp;h=343&amp;ei=xzW0Tuv5IYyfsQLN3qiFBA&amp;zoom=1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q=university+of+louisville&amp;um=1&amp;hl=en&amp;biw=1441&amp;bih=772&amp;tbm=isch&amp;tbnid=HgEFL0rJ0Z2BeM:&amp;imgrefurl=http://uoflphysicians.com/&amp;docid=jVaETWBOFUB9FM&amp;imgurl=http://uoflphysicians.com/Portals/0/cardinal%20bird.jpg&amp;w=328&amp;h=343&amp;ei=xzW0Tuv5IYyfsQLN3qiFBA&amp;zoom=1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q=university+of+louisville&amp;um=1&amp;hl=en&amp;biw=1441&amp;bih=772&amp;tbm=isch&amp;tbnid=HgEFL0rJ0Z2BeM:&amp;imgrefurl=http://uoflphysicians.com/&amp;docid=jVaETWBOFUB9FM&amp;imgurl=http://uoflphysicians.com/Portals/0/cardinal%20bird.jpg&amp;w=328&amp;h=343&amp;ei=xzW0Tuv5IYyfsQLN3qiFBA&amp;zoom=1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q=university+of+louisville&amp;um=1&amp;hl=en&amp;biw=1441&amp;bih=772&amp;tbm=isch&amp;tbnid=HgEFL0rJ0Z2BeM:&amp;imgrefurl=http://uoflphysicians.com/&amp;docid=jVaETWBOFUB9FM&amp;imgurl=http://uoflphysicians.com/Portals/0/cardinal%20bird.jpg&amp;w=328&amp;h=343&amp;ei=xzW0Tuv5IYyfsQLN3qiFBA&amp;zoom=1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q=university+of+louisville&amp;um=1&amp;hl=en&amp;biw=1441&amp;bih=772&amp;tbm=isch&amp;tbnid=HgEFL0rJ0Z2BeM:&amp;imgrefurl=http://uoflphysicians.com/&amp;docid=jVaETWBOFUB9FM&amp;imgurl=http://uoflphysicians.com/Portals/0/cardinal%20bird.jpg&amp;w=328&amp;h=343&amp;ei=xzW0Tuv5IYyfsQLN3qiFBA&amp;zoom=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q=university+of+louisville&amp;um=1&amp;hl=en&amp;biw=1441&amp;bih=772&amp;tbm=isch&amp;tbnid=HgEFL0rJ0Z2BeM:&amp;imgrefurl=http://uoflphysicians.com/&amp;docid=jVaETWBOFUB9FM&amp;imgurl=http://uoflphysicians.com/Portals/0/cardinal%20bird.jpg&amp;w=328&amp;h=343&amp;ei=xzW0Tuv5IYyfsQLN3qiFBA&amp;zoom=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q=university+of+louisville&amp;um=1&amp;hl=en&amp;biw=1441&amp;bih=772&amp;tbm=isch&amp;tbnid=HgEFL0rJ0Z2BeM:&amp;imgrefurl=http://uoflphysicians.com/&amp;docid=jVaETWBOFUB9FM&amp;imgurl=http://uoflphysicians.com/Portals/0/cardinal%20bird.jpg&amp;w=328&amp;h=343&amp;ei=xzW0Tuv5IYyfsQLN3qiFBA&amp;zoom=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q=university+of+louisville&amp;um=1&amp;hl=en&amp;biw=1441&amp;bih=772&amp;tbm=isch&amp;tbnid=HgEFL0rJ0Z2BeM:&amp;imgrefurl=http://uoflphysicians.com/&amp;docid=jVaETWBOFUB9FM&amp;imgurl=http://uoflphysicians.com/Portals/0/cardinal%20bird.jpg&amp;w=328&amp;h=343&amp;ei=xzW0Tuv5IYyfsQLN3qiFBA&amp;zoom=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q=university+of+louisville&amp;um=1&amp;hl=en&amp;biw=1441&amp;bih=772&amp;tbm=isch&amp;tbnid=HgEFL0rJ0Z2BeM:&amp;imgrefurl=http://uoflphysicians.com/&amp;docid=jVaETWBOFUB9FM&amp;imgurl=http://uoflphysicians.com/Portals/0/cardinal%20bird.jpg&amp;w=328&amp;h=343&amp;ei=xzW0Tuv5IYyfsQLN3qiFBA&amp;zoom=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q=university+of+louisville&amp;um=1&amp;hl=en&amp;biw=1441&amp;bih=772&amp;tbm=isch&amp;tbnid=HgEFL0rJ0Z2BeM:&amp;imgrefurl=http://uoflphysicians.com/&amp;docid=jVaETWBOFUB9FM&amp;imgurl=http://uoflphysicians.com/Portals/0/cardinal%20bird.jpg&amp;w=328&amp;h=343&amp;ei=xzW0Tuv5IYyfsQLN3qiFBA&amp;zoom=1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q=university+of+louisville&amp;um=1&amp;hl=en&amp;biw=1441&amp;bih=772&amp;tbm=isch&amp;tbnid=HgEFL0rJ0Z2BeM:&amp;imgrefurl=http://uoflphysicians.com/&amp;docid=jVaETWBOFUB9FM&amp;imgurl=http://uoflphysicians.com/Portals/0/cardinal%20bird.jpg&amp;w=328&amp;h=343&amp;ei=xzW0Tuv5IYyfsQLN3qiFBA&amp;zoom=1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q=university+of+louisville&amp;um=1&amp;hl=en&amp;biw=1441&amp;bih=772&amp;tbm=isch&amp;tbnid=HgEFL0rJ0Z2BeM:&amp;imgrefurl=http://uoflphysicians.com/&amp;docid=jVaETWBOFUB9FM&amp;imgurl=http://uoflphysicians.com/Portals/0/cardinal%20bird.jpg&amp;w=328&amp;h=343&amp;ei=xzW0Tuv5IYyfsQLN3qiFBA&amp;zoom=1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038600" y="2483128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990000"/>
                </a:solidFill>
              </a:rPr>
              <a:t>University of Louisville</a:t>
            </a:r>
          </a:p>
          <a:p>
            <a:pPr algn="ctr"/>
            <a:r>
              <a:rPr lang="en-US" sz="2400" b="1" dirty="0" smtClean="0">
                <a:solidFill>
                  <a:srgbClr val="990000"/>
                </a:solidFill>
              </a:rPr>
              <a:t>School of Medicine</a:t>
            </a:r>
          </a:p>
          <a:p>
            <a:pPr algn="ctr"/>
            <a:r>
              <a:rPr lang="en-US" sz="2400" b="1" dirty="0" smtClean="0">
                <a:solidFill>
                  <a:srgbClr val="990000"/>
                </a:solidFill>
              </a:rPr>
              <a:t>Strategic Planning Initiative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429000" cy="6858000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52" name="rg_hi" descr="Description: http://t1.gstatic.com/images?q=tbn:ANd9GcR80NzUUOVjETFym0UB5TJl_6YetKr3ij6xPWktyEpcDkLpsuXJ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219200"/>
            <a:ext cx="774700" cy="81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>
            <a:grpSpLocks/>
          </p:cNvGrpSpPr>
          <p:nvPr/>
        </p:nvGrpSpPr>
        <p:grpSpPr>
          <a:xfrm>
            <a:off x="5718175" y="1374120"/>
            <a:ext cx="1457325" cy="657880"/>
            <a:chOff x="1295400" y="2362200"/>
            <a:chExt cx="4191000" cy="1524000"/>
          </a:xfrm>
        </p:grpSpPr>
        <p:pic>
          <p:nvPicPr>
            <p:cNvPr id="11" name="Picture 10" descr="School of Dentistry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600200" y="2362200"/>
              <a:ext cx="3810000" cy="1476375"/>
            </a:xfrm>
            <a:prstGeom prst="rect">
              <a:avLst/>
            </a:prstGeom>
            <a:noFill/>
          </p:spPr>
        </p:pic>
        <p:sp>
          <p:nvSpPr>
            <p:cNvPr id="12" name="Rectangle 11"/>
            <p:cNvSpPr/>
            <p:nvPr/>
          </p:nvSpPr>
          <p:spPr>
            <a:xfrm>
              <a:off x="1295400" y="3429000"/>
              <a:ext cx="41910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 dirty="0">
                  <a:effectLst/>
                  <a:ea typeface="Times New Roman"/>
                  <a:cs typeface="Times New Roman"/>
                </a:rPr>
                <a:t> </a:t>
              </a:r>
              <a:endParaRPr lang="en-US" sz="1100" dirty="0">
                <a:effectLst/>
                <a:ea typeface="Calibri"/>
                <a:cs typeface="Times New Roman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4038600" y="424809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000" i="1" dirty="0" smtClean="0">
                <a:solidFill>
                  <a:srgbClr val="990000"/>
                </a:solidFill>
              </a:rPr>
              <a:t>Research Enterprise Committee</a:t>
            </a:r>
          </a:p>
          <a:p>
            <a:pPr algn="ctr"/>
            <a:r>
              <a:rPr lang="en-US" sz="2000" i="1" dirty="0" smtClean="0">
                <a:solidFill>
                  <a:srgbClr val="990000"/>
                </a:solidFill>
              </a:rPr>
              <a:t>Findings and Recommendations</a:t>
            </a:r>
          </a:p>
          <a:p>
            <a:pPr algn="ctr"/>
            <a:endParaRPr lang="en-US" sz="2000" i="1" dirty="0">
              <a:solidFill>
                <a:srgbClr val="990000"/>
              </a:solidFill>
            </a:endParaRPr>
          </a:p>
          <a:p>
            <a:pPr algn="ctr"/>
            <a:r>
              <a:rPr lang="en-US" sz="2000" i="1" dirty="0" smtClean="0">
                <a:solidFill>
                  <a:srgbClr val="990000"/>
                </a:solidFill>
              </a:rPr>
              <a:t>DRAFT</a:t>
            </a:r>
            <a:endParaRPr lang="en-US" sz="2000" i="1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23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15900" y="1587"/>
            <a:ext cx="2126807" cy="809777"/>
            <a:chOff x="215900" y="1587"/>
            <a:chExt cx="2126807" cy="809777"/>
          </a:xfrm>
        </p:grpSpPr>
        <p:pic>
          <p:nvPicPr>
            <p:cNvPr id="8" name="rg_hi" descr="Description: http://t1.gstatic.com/images?q=tbn:ANd9GcR80NzUUOVjETFym0UB5TJl_6YetKr3ij6xPWktyEpcDkLpsuXJ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52400"/>
              <a:ext cx="710356" cy="6589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/>
            <p:cNvGrpSpPr>
              <a:grpSpLocks/>
            </p:cNvGrpSpPr>
            <p:nvPr/>
          </p:nvGrpSpPr>
          <p:grpSpPr>
            <a:xfrm>
              <a:off x="1006422" y="277999"/>
              <a:ext cx="1336285" cy="533365"/>
              <a:chOff x="1295400" y="2362200"/>
              <a:chExt cx="4191000" cy="1524000"/>
            </a:xfrm>
          </p:grpSpPr>
          <p:pic>
            <p:nvPicPr>
              <p:cNvPr id="14" name="Picture 13" descr="School of Dentistry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1600200" y="2362200"/>
                <a:ext cx="3810000" cy="1476375"/>
              </a:xfrm>
              <a:prstGeom prst="rect">
                <a:avLst/>
              </a:prstGeom>
              <a:noFill/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1295400" y="3429000"/>
                <a:ext cx="4191000" cy="457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 dirty="0">
                    <a:effectLst/>
                    <a:ea typeface="Times New Roman"/>
                    <a:cs typeface="Times New Roman"/>
                  </a:rPr>
                  <a:t> </a:t>
                </a:r>
                <a:endParaRPr lang="en-US" sz="1100" dirty="0">
                  <a:effectLst/>
                  <a:ea typeface="Calibri"/>
                  <a:cs typeface="Times New Roman"/>
                </a:endParaRPr>
              </a:p>
            </p:txBody>
          </p:sp>
        </p:grpSp>
        <p:sp>
          <p:nvSpPr>
            <p:cNvPr id="9" name="AutoShape 12" descr="data:image/jpg;base64,/9j/4AAQSkZJRgABAQAAAQABAAD/2wCEAAkGBggGBQkIBwgKCQkKDRYODQwMDRoTFBAWHxwhKSgcHh4jJzIqIyUvLCoeKzs1KjM1ODg2ISo9QTAwQS43ODUBCQoKDQsNGQ4OGTUkHiQ1NTU1NTU1NTU1NTU1NTU1NTU1NTU1NTU1NTU1NTQ1NTU1NTU1MDUyMjI1NS81NTUvNP/AABEIABkAZAMBIgACEQEDEQH/xAAbAAACAwEBAQAAAAAAAAAAAAAABgMEBQEHAv/EADUQAAEDAwEEBggHAQAAAAAAAAECAwQABREhBhIxQSIyUXKhsRMVI1JhcYGRFCRCQ2Ki4Qf/xAAYAQEBAQEBAAAAAAAAAAAAAAADAgAEAf/EACcRAAIBAgMHBQAAAAAAAAAAAAECAAMRMdHwEhMhQoGhsSJBUZHB/9oADAMBAAIRAxEAPwD3Gq0+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+Zhuhy9o5ohFo+ykyEj3VL3x/YE+NWEhQHSUD9MUoQr80/8A8zP51uRcUWtS1tl7LpWGznODvZ8az3Xpz9ssD7VxYjBuAhx2HLkOx23SpPEOjJUR2EnkTxqN0xPEyw6jCeg0Un2za9CdkpM12O5GebdWy0hbyn0urHAtqOqk/wC01xXHHYbLjyNxxaEqWn3SRqKh6TILmUtVXbZGOMlooooosKKKK005gdgqjckzHWkJiKUwpLgUpaUhe8n3dSMZq/RXoNp4ReKZYuLGPxN4laKBJMJZGMHTTTjj7VxT7haQkbTIZUniVNY3tRrg8OGPqabaje6tOKinEeMoBpsMD5zi1Klh15SmdporCcaAYJBx3seFR+sUtvtqXtCl1CXN7cbaKiRnq5GeWlbx61WWKraQDDxlIAqE4j6OcV7fOmsutq/ET7mlKQkhMJTYUeZJOB960nJN+nZRHgx4CD+5Jc9IoD4JTpn5mtyipNVb3CjroDtL3LEWLnpwzPeYDGy4bdM2VINxuCR7JyQPZtn4JHCt1G9uJ38b2NccM19UUb1GqcWMSnSSmLKIUUUUcSf/2Q=="/>
            <p:cNvSpPr>
              <a:spLocks noChangeAspect="1" noChangeArrowheads="1"/>
            </p:cNvSpPr>
            <p:nvPr/>
          </p:nvSpPr>
          <p:spPr bwMode="auto">
            <a:xfrm>
              <a:off x="215900" y="1587"/>
              <a:ext cx="952500" cy="238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cxnSp>
        <p:nvCxnSpPr>
          <p:cNvPr id="5" name="Straight Connector 4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81000" y="1752600"/>
            <a:ext cx="8001000" cy="1868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13000"/>
              </a:lnSpc>
              <a:spcBef>
                <a:spcPts val="2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600" dirty="0" smtClean="0"/>
              <a:t>Increase number of faculty studying cancer by collaborating with basic sciences</a:t>
            </a:r>
          </a:p>
          <a:p>
            <a:pPr marL="342900" indent="-342900">
              <a:lnSpc>
                <a:spcPct val="113000"/>
              </a:lnSpc>
              <a:spcBef>
                <a:spcPts val="2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600" dirty="0"/>
              <a:t>Create synthetic chemistry </a:t>
            </a:r>
            <a:r>
              <a:rPr lang="en-US" sz="1600" dirty="0" smtClean="0"/>
              <a:t>core to develop new therapeutics</a:t>
            </a:r>
          </a:p>
          <a:p>
            <a:pPr marL="342900" indent="-342900">
              <a:lnSpc>
                <a:spcPct val="113000"/>
              </a:lnSpc>
              <a:spcBef>
                <a:spcPts val="2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600" dirty="0" smtClean="0"/>
              <a:t>Upgrade metabolomics facility (equipment) and add personnel, including informatics support.</a:t>
            </a:r>
          </a:p>
          <a:p>
            <a:pPr marL="342900" indent="-342900">
              <a:lnSpc>
                <a:spcPct val="113000"/>
              </a:lnSpc>
              <a:spcBef>
                <a:spcPts val="2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600" dirty="0" smtClean="0"/>
              <a:t>Strengthen Clinical trials program by creating integrated support infrastructure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0709" y="12954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Cancer Recommendations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213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15900" y="1587"/>
            <a:ext cx="2126807" cy="809777"/>
            <a:chOff x="215900" y="1587"/>
            <a:chExt cx="2126807" cy="809777"/>
          </a:xfrm>
        </p:grpSpPr>
        <p:pic>
          <p:nvPicPr>
            <p:cNvPr id="8" name="rg_hi" descr="Description: http://t1.gstatic.com/images?q=tbn:ANd9GcR80NzUUOVjETFym0UB5TJl_6YetKr3ij6xPWktyEpcDkLpsuXJ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52400"/>
              <a:ext cx="710356" cy="6589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/>
            <p:cNvGrpSpPr>
              <a:grpSpLocks/>
            </p:cNvGrpSpPr>
            <p:nvPr/>
          </p:nvGrpSpPr>
          <p:grpSpPr>
            <a:xfrm>
              <a:off x="1006422" y="277999"/>
              <a:ext cx="1336285" cy="533365"/>
              <a:chOff x="1295400" y="2362200"/>
              <a:chExt cx="4191000" cy="1524000"/>
            </a:xfrm>
          </p:grpSpPr>
          <p:pic>
            <p:nvPicPr>
              <p:cNvPr id="14" name="Picture 13" descr="School of Dentistry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1600200" y="2362200"/>
                <a:ext cx="3810000" cy="1476375"/>
              </a:xfrm>
              <a:prstGeom prst="rect">
                <a:avLst/>
              </a:prstGeom>
              <a:noFill/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1295400" y="3429000"/>
                <a:ext cx="4191000" cy="457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 dirty="0">
                    <a:effectLst/>
                    <a:ea typeface="Times New Roman"/>
                    <a:cs typeface="Times New Roman"/>
                  </a:rPr>
                  <a:t> </a:t>
                </a:r>
                <a:endParaRPr lang="en-US" sz="1100" dirty="0">
                  <a:effectLst/>
                  <a:ea typeface="Calibri"/>
                  <a:cs typeface="Times New Roman"/>
                </a:endParaRPr>
              </a:p>
            </p:txBody>
          </p:sp>
        </p:grpSp>
        <p:sp>
          <p:nvSpPr>
            <p:cNvPr id="9" name="AutoShape 12" descr="data:image/jpg;base64,/9j/4AAQSkZJRgABAQAAAQABAAD/2wCEAAkGBggGBQkIBwgKCQkKDRYODQwMDRoTFBAWHxwhKSgcHh4jJzIqIyUvLCoeKzs1KjM1ODg2ISo9QTAwQS43ODUBCQoKDQsNGQ4OGTUkHiQ1NTU1NTU1NTU1NTU1NTU1NTU1NTU1NTU1NTU1NTQ1NTU1NTU1MDUyMjI1NS81NTUvNP/AABEIABkAZAMBIgACEQEDEQH/xAAbAAACAwEBAQAAAAAAAAAAAAAABgMEBQEHAv/EADUQAAEDAwEEBggHAQAAAAAAAAECAwQABREhBhIxQSIyUXKhsRMVI1JhcYGRFCRCQ2Ki4Qf/xAAYAQEBAQEBAAAAAAAAAAAAAAADAgAEAf/EACcRAAIBAgMHBQAAAAAAAAAAAAECAAMRMdHwEhMhQoGhsSJBUZHB/9oADAMBAAIRAxEAPwD3Gq0+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+Zhuhy9o5ohFo+ykyEj3VL3x/YE+NWEhQHSUD9MUoQr80/8A8zP51uRcUWtS1tl7LpWGznODvZ8az3Xpz9ssD7VxYjBuAhx2HLkOx23SpPEOjJUR2EnkTxqN0xPEyw6jCeg0Un2za9CdkpM12O5GebdWy0hbyn0urHAtqOqk/wC01xXHHYbLjyNxxaEqWn3SRqKh6TILmUtVXbZGOMlooooosKKKK005gdgqjckzHWkJiKUwpLgUpaUhe8n3dSMZq/RXoNp4ReKZYuLGPxN4laKBJMJZGMHTTTjj7VxT7haQkbTIZUniVNY3tRrg8OGPqabaje6tOKinEeMoBpsMD5zi1Klh15SmdporCcaAYJBx3seFR+sUtvtqXtCl1CXN7cbaKiRnq5GeWlbx61WWKraQDDxlIAqE4j6OcV7fOmsutq/ET7mlKQkhMJTYUeZJOB960nJN+nZRHgx4CD+5Jc9IoD4JTpn5mtyipNVb3CjroDtL3LEWLnpwzPeYDGy4bdM2VINxuCR7JyQPZtn4JHCt1G9uJ38b2NccM19UUb1GqcWMSnSSmLKIUUUUcSf/2Q=="/>
            <p:cNvSpPr>
              <a:spLocks noChangeAspect="1" noChangeArrowheads="1"/>
            </p:cNvSpPr>
            <p:nvPr/>
          </p:nvSpPr>
          <p:spPr bwMode="auto">
            <a:xfrm>
              <a:off x="215900" y="1587"/>
              <a:ext cx="952500" cy="238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cxnSp>
        <p:nvCxnSpPr>
          <p:cNvPr id="5" name="Straight Connector 4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04800" y="1002268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Neuroscience Findings</a:t>
            </a: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04800" y="1371600"/>
            <a:ext cx="8070850" cy="440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Clinical Relevance</a:t>
            </a:r>
          </a:p>
          <a:p>
            <a:pPr marL="742950" lvl="1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Cellular mechanisms underlying neural repair and neurologically based disorders: spinal cord and traumatic brain injury, Epilepsy, Autism, and degenerative diseases including </a:t>
            </a:r>
            <a:r>
              <a:rPr lang="en-US" sz="1600" dirty="0" err="1" smtClean="0"/>
              <a:t>Alzheimers</a:t>
            </a:r>
            <a:r>
              <a:rPr lang="en-US" sz="1600" dirty="0" smtClean="0"/>
              <a:t>, ALS, </a:t>
            </a:r>
            <a:r>
              <a:rPr lang="en-US" sz="1600" dirty="0" err="1" smtClean="0"/>
              <a:t>Parkinsons</a:t>
            </a:r>
            <a:r>
              <a:rPr lang="en-US" sz="1600" dirty="0" smtClean="0"/>
              <a:t>, macular degeneration, and glaucoma</a:t>
            </a:r>
            <a:endParaRPr lang="en-US" sz="1600" dirty="0"/>
          </a:p>
          <a:p>
            <a:pPr marL="285750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Areas of </a:t>
            </a:r>
            <a:r>
              <a:rPr lang="en-US" sz="1600" dirty="0"/>
              <a:t>S</a:t>
            </a:r>
            <a:r>
              <a:rPr lang="en-US" sz="1600" dirty="0" smtClean="0"/>
              <a:t>trength</a:t>
            </a:r>
          </a:p>
          <a:p>
            <a:pPr marL="742950" lvl="1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err="1" smtClean="0"/>
              <a:t>KSCIRC</a:t>
            </a:r>
            <a:r>
              <a:rPr lang="en-US" sz="1600" dirty="0" smtClean="0"/>
              <a:t> is an internationally recognized center of excellence supporting both basic and </a:t>
            </a:r>
            <a:r>
              <a:rPr lang="en-US" sz="1600" dirty="0"/>
              <a:t>clinical </a:t>
            </a:r>
            <a:r>
              <a:rPr lang="en-US" sz="1600" dirty="0" smtClean="0"/>
              <a:t>scientists with centralized labs for animal and human studies</a:t>
            </a:r>
          </a:p>
          <a:p>
            <a:pPr marL="742950" lvl="1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Kentucky Lions Eye Center </a:t>
            </a:r>
          </a:p>
          <a:p>
            <a:pPr marL="742950" lvl="1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CNS </a:t>
            </a:r>
            <a:r>
              <a:rPr lang="en-US" sz="1600" dirty="0"/>
              <a:t>Injury, Rehabilitation, and Repair </a:t>
            </a:r>
            <a:endParaRPr lang="en-US" sz="1600" dirty="0" smtClean="0"/>
          </a:p>
          <a:p>
            <a:pPr marL="742950" lvl="1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Sensory </a:t>
            </a:r>
            <a:r>
              <a:rPr lang="en-US" sz="1600" dirty="0"/>
              <a:t>Systems: Vision, Taste, and </a:t>
            </a:r>
            <a:r>
              <a:rPr lang="en-US" sz="1600" dirty="0" err="1" smtClean="0"/>
              <a:t>Somatosensation</a:t>
            </a:r>
            <a:endParaRPr lang="en-US" sz="1600" dirty="0"/>
          </a:p>
          <a:p>
            <a:pPr marL="285750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Area </a:t>
            </a:r>
            <a:r>
              <a:rPr lang="en-US" sz="1600" dirty="0"/>
              <a:t>of </a:t>
            </a:r>
            <a:r>
              <a:rPr lang="en-US" sz="1600" dirty="0" smtClean="0"/>
              <a:t>opportunity </a:t>
            </a:r>
            <a:r>
              <a:rPr lang="en-US" sz="1600" dirty="0"/>
              <a:t>in </a:t>
            </a:r>
            <a:r>
              <a:rPr lang="en-US" sz="1600" dirty="0" smtClean="0"/>
              <a:t>neuroscience</a:t>
            </a:r>
          </a:p>
          <a:p>
            <a:pPr marL="1200150" lvl="2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Neuroimaging</a:t>
            </a:r>
          </a:p>
          <a:p>
            <a:pPr marL="1200150" lvl="2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Neuroimmunology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217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15900" y="1587"/>
            <a:ext cx="2126807" cy="809777"/>
            <a:chOff x="215900" y="1587"/>
            <a:chExt cx="2126807" cy="809777"/>
          </a:xfrm>
        </p:grpSpPr>
        <p:pic>
          <p:nvPicPr>
            <p:cNvPr id="8" name="rg_hi" descr="Description: http://t1.gstatic.com/images?q=tbn:ANd9GcR80NzUUOVjETFym0UB5TJl_6YetKr3ij6xPWktyEpcDkLpsuXJ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52400"/>
              <a:ext cx="710356" cy="6589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/>
            <p:cNvGrpSpPr>
              <a:grpSpLocks/>
            </p:cNvGrpSpPr>
            <p:nvPr/>
          </p:nvGrpSpPr>
          <p:grpSpPr>
            <a:xfrm>
              <a:off x="1006422" y="277999"/>
              <a:ext cx="1336285" cy="533365"/>
              <a:chOff x="1295400" y="2362200"/>
              <a:chExt cx="4191000" cy="1524000"/>
            </a:xfrm>
          </p:grpSpPr>
          <p:pic>
            <p:nvPicPr>
              <p:cNvPr id="14" name="Picture 13" descr="School of Dentistry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1600200" y="2362200"/>
                <a:ext cx="3810000" cy="1476375"/>
              </a:xfrm>
              <a:prstGeom prst="rect">
                <a:avLst/>
              </a:prstGeom>
              <a:noFill/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1295400" y="3429000"/>
                <a:ext cx="4191000" cy="457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 dirty="0">
                    <a:effectLst/>
                    <a:ea typeface="Times New Roman"/>
                    <a:cs typeface="Times New Roman"/>
                  </a:rPr>
                  <a:t> </a:t>
                </a:r>
                <a:endParaRPr lang="en-US" sz="1100" dirty="0">
                  <a:effectLst/>
                  <a:ea typeface="Calibri"/>
                  <a:cs typeface="Times New Roman"/>
                </a:endParaRPr>
              </a:p>
            </p:txBody>
          </p:sp>
        </p:grpSp>
        <p:sp>
          <p:nvSpPr>
            <p:cNvPr id="9" name="AutoShape 12" descr="data:image/jpg;base64,/9j/4AAQSkZJRgABAQAAAQABAAD/2wCEAAkGBggGBQkIBwgKCQkKDRYODQwMDRoTFBAWHxwhKSgcHh4jJzIqIyUvLCoeKzs1KjM1ODg2ISo9QTAwQS43ODUBCQoKDQsNGQ4OGTUkHiQ1NTU1NTU1NTU1NTU1NTU1NTU1NTU1NTU1NTU1NTQ1NTU1NTU1MDUyMjI1NS81NTUvNP/AABEIABkAZAMBIgACEQEDEQH/xAAbAAACAwEBAQAAAAAAAAAAAAAABgMEBQEHAv/EADUQAAEDAwEEBggHAQAAAAAAAAECAwQABREhBhIxQSIyUXKhsRMVI1JhcYGRFCRCQ2Ki4Qf/xAAYAQEBAQEBAAAAAAAAAAAAAAADAgAEAf/EACcRAAIBAgMHBQAAAAAAAAAAAAECAAMRMdHwEhMhQoGhsSJBUZHB/9oADAMBAAIRAxEAPwD3Gq0+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+Zhuhy9o5ohFo+ykyEj3VL3x/YE+NWEhQHSUD9MUoQr80/8A8zP51uRcUWtS1tl7LpWGznODvZ8az3Xpz9ssD7VxYjBuAhx2HLkOx23SpPEOjJUR2EnkTxqN0xPEyw6jCeg0Un2za9CdkpM12O5GebdWy0hbyn0urHAtqOqk/wC01xXHHYbLjyNxxaEqWn3SRqKh6TILmUtVXbZGOMlooooosKKKK005gdgqjckzHWkJiKUwpLgUpaUhe8n3dSMZq/RXoNp4ReKZYuLGPxN4laKBJMJZGMHTTTjj7VxT7haQkbTIZUniVNY3tRrg8OGPqabaje6tOKinEeMoBpsMD5zi1Klh15SmdporCcaAYJBx3seFR+sUtvtqXtCl1CXN7cbaKiRnq5GeWlbx61WWKraQDDxlIAqE4j6OcV7fOmsutq/ET7mlKQkhMJTYUeZJOB960nJN+nZRHgx4CD+5Jc9IoD4JTpn5mtyipNVb3CjroDtL3LEWLnpwzPeYDGy4bdM2VINxuCR7JyQPZtn4JHCt1G9uJ38b2NccM19UUb1GqcWMSnSSmLKIUUUUcSf/2Q=="/>
            <p:cNvSpPr>
              <a:spLocks noChangeAspect="1" noChangeArrowheads="1"/>
            </p:cNvSpPr>
            <p:nvPr/>
          </p:nvSpPr>
          <p:spPr bwMode="auto">
            <a:xfrm>
              <a:off x="215900" y="1587"/>
              <a:ext cx="952500" cy="238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cxnSp>
        <p:nvCxnSpPr>
          <p:cNvPr id="5" name="Straight Connector 4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04800" y="99695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Neuroscience Recommendations:</a:t>
            </a: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04800" y="1371600"/>
            <a:ext cx="8470900" cy="2702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1600" dirty="0" smtClean="0"/>
              <a:t>Develop </a:t>
            </a:r>
            <a:r>
              <a:rPr lang="en-US" sz="1600" dirty="0"/>
              <a:t>a Neuroimaging Center of </a:t>
            </a:r>
            <a:r>
              <a:rPr lang="en-US" sz="1600" dirty="0" smtClean="0"/>
              <a:t>Excellence that will </a:t>
            </a:r>
            <a:endParaRPr lang="en-US" sz="1600" dirty="0"/>
          </a:p>
          <a:p>
            <a:pPr marL="742950" lvl="1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include </a:t>
            </a:r>
            <a:r>
              <a:rPr lang="en-US" sz="1600" dirty="0"/>
              <a:t>multiple faculty lines, equipment, personnel support and </a:t>
            </a:r>
            <a:r>
              <a:rPr lang="en-US" sz="1600" dirty="0" smtClean="0"/>
              <a:t>a </a:t>
            </a:r>
            <a:r>
              <a:rPr lang="en-US" sz="1600" dirty="0"/>
              <a:t>Core Facility. </a:t>
            </a:r>
          </a:p>
          <a:p>
            <a:pPr marL="742950" lvl="1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recruit investigators using small </a:t>
            </a:r>
            <a:r>
              <a:rPr lang="en-US" sz="1600" dirty="0"/>
              <a:t>animal MRI and </a:t>
            </a:r>
            <a:r>
              <a:rPr lang="en-US" sz="1600" dirty="0" err="1"/>
              <a:t>intravital</a:t>
            </a:r>
            <a:r>
              <a:rPr lang="en-US" sz="1600" dirty="0"/>
              <a:t> two photon microscopy. </a:t>
            </a:r>
          </a:p>
          <a:p>
            <a:pPr marL="742950" lvl="1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target </a:t>
            </a:r>
            <a:r>
              <a:rPr lang="en-US" sz="1600" dirty="0"/>
              <a:t>Obama’s Brain Research through Advancing Innovative </a:t>
            </a:r>
            <a:r>
              <a:rPr lang="en-US" sz="1600" dirty="0" err="1"/>
              <a:t>Neurotechnologies</a:t>
            </a:r>
            <a:r>
              <a:rPr lang="en-US" sz="1600" dirty="0"/>
              <a:t> (BRAIN) Initiative</a:t>
            </a:r>
            <a:r>
              <a:rPr lang="en-US" sz="1600" dirty="0" smtClean="0"/>
              <a:t>.</a:t>
            </a:r>
          </a:p>
          <a:p>
            <a:pPr marL="342900" lvl="0" indent="-34290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1600" dirty="0"/>
              <a:t>Develop </a:t>
            </a:r>
            <a:r>
              <a:rPr lang="en-US" sz="1600" dirty="0" smtClean="0"/>
              <a:t>University  wide expertise </a:t>
            </a:r>
            <a:r>
              <a:rPr lang="en-US" sz="1600" dirty="0"/>
              <a:t>in </a:t>
            </a:r>
            <a:r>
              <a:rPr lang="en-US" sz="1600" dirty="0" smtClean="0"/>
              <a:t>Neuroimmunology because it is central to the research  portfolios in all four focus areas</a:t>
            </a:r>
            <a:endParaRPr lang="en-US" sz="1600" dirty="0"/>
          </a:p>
          <a:p>
            <a:pPr marL="742950" lvl="1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recruit faculty using interdepartmental cluster hires</a:t>
            </a:r>
          </a:p>
        </p:txBody>
      </p:sp>
    </p:spTree>
    <p:extLst>
      <p:ext uri="{BB962C8B-B14F-4D97-AF65-F5344CB8AC3E}">
        <p14:creationId xmlns:p14="http://schemas.microsoft.com/office/powerpoint/2010/main" val="35290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15900" y="1587"/>
            <a:ext cx="2126807" cy="809777"/>
            <a:chOff x="215900" y="1587"/>
            <a:chExt cx="2126807" cy="809777"/>
          </a:xfrm>
        </p:grpSpPr>
        <p:pic>
          <p:nvPicPr>
            <p:cNvPr id="8" name="rg_hi" descr="Description: http://t1.gstatic.com/images?q=tbn:ANd9GcR80NzUUOVjETFym0UB5TJl_6YetKr3ij6xPWktyEpcDkLpsuXJ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52400"/>
              <a:ext cx="710356" cy="6589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/>
            <p:cNvGrpSpPr>
              <a:grpSpLocks/>
            </p:cNvGrpSpPr>
            <p:nvPr/>
          </p:nvGrpSpPr>
          <p:grpSpPr>
            <a:xfrm>
              <a:off x="1006422" y="277999"/>
              <a:ext cx="1336285" cy="533365"/>
              <a:chOff x="1295400" y="2362200"/>
              <a:chExt cx="4191000" cy="1524000"/>
            </a:xfrm>
          </p:grpSpPr>
          <p:pic>
            <p:nvPicPr>
              <p:cNvPr id="14" name="Picture 13" descr="School of Dentistry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1600200" y="2362200"/>
                <a:ext cx="3810000" cy="1476375"/>
              </a:xfrm>
              <a:prstGeom prst="rect">
                <a:avLst/>
              </a:prstGeom>
              <a:noFill/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1295400" y="3429000"/>
                <a:ext cx="4191000" cy="457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 dirty="0">
                    <a:effectLst/>
                    <a:ea typeface="Times New Roman"/>
                    <a:cs typeface="Times New Roman"/>
                  </a:rPr>
                  <a:t> </a:t>
                </a:r>
                <a:endParaRPr lang="en-US" sz="1100" dirty="0">
                  <a:effectLst/>
                  <a:ea typeface="Calibri"/>
                  <a:cs typeface="Times New Roman"/>
                </a:endParaRPr>
              </a:p>
            </p:txBody>
          </p:sp>
        </p:grpSp>
        <p:sp>
          <p:nvSpPr>
            <p:cNvPr id="9" name="AutoShape 12" descr="data:image/jpg;base64,/9j/4AAQSkZJRgABAQAAAQABAAD/2wCEAAkGBggGBQkIBwgKCQkKDRYODQwMDRoTFBAWHxwhKSgcHh4jJzIqIyUvLCoeKzs1KjM1ODg2ISo9QTAwQS43ODUBCQoKDQsNGQ4OGTUkHiQ1NTU1NTU1NTU1NTU1NTU1NTU1NTU1NTU1NTU1NTQ1NTU1NTU1MDUyMjI1NS81NTUvNP/AABEIABkAZAMBIgACEQEDEQH/xAAbAAACAwEBAQAAAAAAAAAAAAAABgMEBQEHAv/EADUQAAEDAwEEBggHAQAAAAAAAAECAwQABREhBhIxQSIyUXKhsRMVI1JhcYGRFCRCQ2Ki4Qf/xAAYAQEBAQEBAAAAAAAAAAAAAAADAgAEAf/EACcRAAIBAgMHBQAAAAAAAAAAAAECAAMRMdHwEhMhQoGhsSJBUZHB/9oADAMBAAIRAxEAPwD3Gq0+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+Zhuhy9o5ohFo+ykyEj3VL3x/YE+NWEhQHSUD9MUoQr80/8A8zP51uRcUWtS1tl7LpWGznODvZ8az3Xpz9ssD7VxYjBuAhx2HLkOx23SpPEOjJUR2EnkTxqN0xPEyw6jCeg0Un2za9CdkpM12O5GebdWy0hbyn0urHAtqOqk/wC01xXHHYbLjyNxxaEqWn3SRqKh6TILmUtVXbZGOMlooooosKKKK005gdgqjckzHWkJiKUwpLgUpaUhe8n3dSMZq/RXoNp4ReKZYuLGPxN4laKBJMJZGMHTTTjj7VxT7haQkbTIZUniVNY3tRrg8OGPqabaje6tOKinEeMoBpsMD5zi1Klh15SmdporCcaAYJBx3seFR+sUtvtqXtCl1CXN7cbaKiRnq5GeWlbx61WWKraQDDxlIAqE4j6OcV7fOmsutq/ET7mlKQkhMJTYUeZJOB960nJN+nZRHgx4CD+5Jc9IoD4JTpn5mtyipNVb3CjroDtL3LEWLnpwzPeYDGy4bdM2VINxuCR7JyQPZtn4JHCt1G9uJ38b2NccM19UUb1GqcWMSnSSmLKIUUUUcSf/2Q=="/>
            <p:cNvSpPr>
              <a:spLocks noChangeAspect="1" noChangeArrowheads="1"/>
            </p:cNvSpPr>
            <p:nvPr/>
          </p:nvSpPr>
          <p:spPr bwMode="auto">
            <a:xfrm>
              <a:off x="215900" y="1587"/>
              <a:ext cx="952500" cy="238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cxnSp>
        <p:nvCxnSpPr>
          <p:cNvPr id="5" name="Straight Connector 4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04800" y="9906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Cardiovascular Disease Findings</a:t>
            </a: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04800" y="1371600"/>
            <a:ext cx="8229600" cy="3768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Clinical Relevance</a:t>
            </a:r>
          </a:p>
          <a:p>
            <a:pPr marL="742950" lvl="1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Cardiovascular Diseases are </a:t>
            </a:r>
            <a:r>
              <a:rPr lang="en-US" sz="1600" dirty="0"/>
              <a:t>a major </a:t>
            </a:r>
            <a:r>
              <a:rPr lang="en-US" sz="1600" dirty="0" smtClean="0"/>
              <a:t>burden </a:t>
            </a:r>
            <a:r>
              <a:rPr lang="en-US" sz="1600" dirty="0"/>
              <a:t>for </a:t>
            </a:r>
            <a:r>
              <a:rPr lang="en-US" sz="1600" dirty="0" smtClean="0"/>
              <a:t>children </a:t>
            </a:r>
            <a:r>
              <a:rPr lang="en-US" sz="1600" dirty="0"/>
              <a:t>and adults </a:t>
            </a:r>
            <a:r>
              <a:rPr lang="en-US" sz="1600" dirty="0" smtClean="0"/>
              <a:t>both regionally and nationally</a:t>
            </a:r>
          </a:p>
          <a:p>
            <a:pPr marL="285750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Areas of </a:t>
            </a:r>
            <a:r>
              <a:rPr lang="en-US" sz="1600" dirty="0"/>
              <a:t>S</a:t>
            </a:r>
            <a:r>
              <a:rPr lang="en-US" sz="1600" dirty="0" smtClean="0"/>
              <a:t>trength</a:t>
            </a:r>
          </a:p>
          <a:p>
            <a:pPr marL="742950" lvl="1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Internationally recognized Molecular Cardiology Institute</a:t>
            </a:r>
          </a:p>
          <a:p>
            <a:pPr marL="742950" lvl="1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/>
              <a:t>Cardiovascular Innovation </a:t>
            </a:r>
            <a:r>
              <a:rPr lang="en-US" sz="1600" dirty="0" smtClean="0"/>
              <a:t>Institute for tissue engineering and device design and testing</a:t>
            </a:r>
          </a:p>
          <a:p>
            <a:pPr marL="742950" lvl="1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State of the art facilities and major </a:t>
            </a:r>
            <a:r>
              <a:rPr lang="en-US" sz="1600" dirty="0"/>
              <a:t>clinical hospital and community partners</a:t>
            </a:r>
            <a:r>
              <a:rPr lang="en-US" sz="1600" dirty="0" smtClean="0"/>
              <a:t>. </a:t>
            </a:r>
          </a:p>
          <a:p>
            <a:pPr marL="742950" lvl="1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 Well established </a:t>
            </a:r>
            <a:r>
              <a:rPr lang="en-US" sz="1600" dirty="0"/>
              <a:t>relationships with leading academic centers, federal agencies, and industry sponsors. </a:t>
            </a:r>
            <a:endParaRPr lang="en-US" sz="1600" dirty="0" smtClean="0"/>
          </a:p>
          <a:p>
            <a:pPr marL="285750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Area of  opportunity</a:t>
            </a:r>
          </a:p>
          <a:p>
            <a:pPr marL="742950" lvl="1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Broaden base of research  focus to extend beyond stem cell and device testing</a:t>
            </a:r>
          </a:p>
        </p:txBody>
      </p:sp>
    </p:spTree>
    <p:extLst>
      <p:ext uri="{BB962C8B-B14F-4D97-AF65-F5344CB8AC3E}">
        <p14:creationId xmlns:p14="http://schemas.microsoft.com/office/powerpoint/2010/main" val="9588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15900" y="1587"/>
            <a:ext cx="2126807" cy="809777"/>
            <a:chOff x="215900" y="1587"/>
            <a:chExt cx="2126807" cy="809777"/>
          </a:xfrm>
        </p:grpSpPr>
        <p:pic>
          <p:nvPicPr>
            <p:cNvPr id="8" name="rg_hi" descr="Description: http://t1.gstatic.com/images?q=tbn:ANd9GcR80NzUUOVjETFym0UB5TJl_6YetKr3ij6xPWktyEpcDkLpsuXJ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52400"/>
              <a:ext cx="710356" cy="6589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/>
            <p:cNvGrpSpPr>
              <a:grpSpLocks/>
            </p:cNvGrpSpPr>
            <p:nvPr/>
          </p:nvGrpSpPr>
          <p:grpSpPr>
            <a:xfrm>
              <a:off x="1006422" y="277999"/>
              <a:ext cx="1336285" cy="533365"/>
              <a:chOff x="1295400" y="2362200"/>
              <a:chExt cx="4191000" cy="1524000"/>
            </a:xfrm>
          </p:grpSpPr>
          <p:pic>
            <p:nvPicPr>
              <p:cNvPr id="14" name="Picture 13" descr="School of Dentistry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1600200" y="2362200"/>
                <a:ext cx="3810000" cy="1476375"/>
              </a:xfrm>
              <a:prstGeom prst="rect">
                <a:avLst/>
              </a:prstGeom>
              <a:noFill/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1295400" y="3429000"/>
                <a:ext cx="4191000" cy="457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 dirty="0">
                    <a:effectLst/>
                    <a:ea typeface="Times New Roman"/>
                    <a:cs typeface="Times New Roman"/>
                  </a:rPr>
                  <a:t> </a:t>
                </a:r>
                <a:endParaRPr lang="en-US" sz="1100" dirty="0">
                  <a:effectLst/>
                  <a:ea typeface="Calibri"/>
                  <a:cs typeface="Times New Roman"/>
                </a:endParaRPr>
              </a:p>
            </p:txBody>
          </p:sp>
        </p:grpSp>
        <p:sp>
          <p:nvSpPr>
            <p:cNvPr id="9" name="AutoShape 12" descr="data:image/jpg;base64,/9j/4AAQSkZJRgABAQAAAQABAAD/2wCEAAkGBggGBQkIBwgKCQkKDRYODQwMDRoTFBAWHxwhKSgcHh4jJzIqIyUvLCoeKzs1KjM1ODg2ISo9QTAwQS43ODUBCQoKDQsNGQ4OGTUkHiQ1NTU1NTU1NTU1NTU1NTU1NTU1NTU1NTU1NTU1NTQ1NTU1NTU1MDUyMjI1NS81NTUvNP/AABEIABkAZAMBIgACEQEDEQH/xAAbAAACAwEBAQAAAAAAAAAAAAAABgMEBQEHAv/EADUQAAEDAwEEBggHAQAAAAAAAAECAwQABREhBhIxQSIyUXKhsRMVI1JhcYGRFCRCQ2Ki4Qf/xAAYAQEBAQEBAAAAAAAAAAAAAAADAgAEAf/EACcRAAIBAgMHBQAAAAAAAAAAAAECAAMRMdHwEhMhQoGhsSJBUZHB/9oADAMBAAIRAxEAPwD3Gq0+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+Zhuhy9o5ohFo+ykyEj3VL3x/YE+NWEhQHSUD9MUoQr80/8A8zP51uRcUWtS1tl7LpWGznODvZ8az3Xpz9ssD7VxYjBuAhx2HLkOx23SpPEOjJUR2EnkTxqN0xPEyw6jCeg0Un2za9CdkpM12O5GebdWy0hbyn0urHAtqOqk/wC01xXHHYbLjyNxxaEqWn3SRqKh6TILmUtVXbZGOMlooooosKKKK005gdgqjckzHWkJiKUwpLgUpaUhe8n3dSMZq/RXoNp4ReKZYuLGPxN4laKBJMJZGMHTTTjj7VxT7haQkbTIZUniVNY3tRrg8OGPqabaje6tOKinEeMoBpsMD5zi1Klh15SmdporCcaAYJBx3seFR+sUtvtqXtCl1CXN7cbaKiRnq5GeWlbx61WWKraQDDxlIAqE4j6OcV7fOmsutq/ET7mlKQkhMJTYUeZJOB960nJN+nZRHgx4CD+5Jc9IoD4JTpn5mtyipNVb3CjroDtL3LEWLnpwzPeYDGy4bdM2VINxuCR7JyQPZtn4JHCt1G9uJ38b2NccM19UUb1GqcWMSnSSmLKIUUUUcSf/2Q=="/>
            <p:cNvSpPr>
              <a:spLocks noChangeAspect="1" noChangeArrowheads="1"/>
            </p:cNvSpPr>
            <p:nvPr/>
          </p:nvSpPr>
          <p:spPr bwMode="auto">
            <a:xfrm>
              <a:off x="215900" y="1587"/>
              <a:ext cx="952500" cy="238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cxnSp>
        <p:nvCxnSpPr>
          <p:cNvPr id="5" name="Straight Connector 4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04800" y="1002268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Cardiovascular Disease Recommendations</a:t>
            </a: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04800" y="1385254"/>
            <a:ext cx="7798222" cy="2501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/>
              <a:t>Increase the number of faculty with cardiovascular research expertise to </a:t>
            </a:r>
            <a:r>
              <a:rPr lang="en-US" sz="1600" dirty="0" smtClean="0"/>
              <a:t>broaden the base of  expertise beyond current focus areas.</a:t>
            </a:r>
            <a:endParaRPr lang="en-US" sz="1600" dirty="0"/>
          </a:p>
          <a:p>
            <a:pPr marL="342900" indent="-34290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/>
              <a:t>Expand model organism </a:t>
            </a:r>
            <a:r>
              <a:rPr lang="en-US" sz="1600" dirty="0" smtClean="0"/>
              <a:t>large animal holding, </a:t>
            </a:r>
            <a:r>
              <a:rPr lang="en-US" sz="1600" dirty="0"/>
              <a:t>surgical and testing capacity</a:t>
            </a:r>
          </a:p>
          <a:p>
            <a:pPr marL="342900" indent="-34290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/>
              <a:t>Develop integrated undergraduate and graduate research programs with Biomedical Engineering groups on the Belknap campus.</a:t>
            </a:r>
          </a:p>
          <a:p>
            <a:pPr marL="342900" indent="-34290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 smtClean="0"/>
              <a:t>Establish </a:t>
            </a:r>
            <a:r>
              <a:rPr lang="en-US" sz="1600" dirty="0"/>
              <a:t>an integrated Center for Regenerative Cardiovascular </a:t>
            </a:r>
            <a:r>
              <a:rPr lang="en-US" sz="1600" dirty="0" smtClean="0"/>
              <a:t>Medicine that </a:t>
            </a:r>
            <a:r>
              <a:rPr lang="en-US" sz="1600" dirty="0"/>
              <a:t>incorporates all current relevant technologies towards first in human applications</a:t>
            </a:r>
            <a:r>
              <a:rPr lang="en-US" sz="1600" dirty="0" smtClean="0"/>
              <a:t>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5950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15900" y="1587"/>
            <a:ext cx="2126807" cy="809777"/>
            <a:chOff x="215900" y="1587"/>
            <a:chExt cx="2126807" cy="809777"/>
          </a:xfrm>
        </p:grpSpPr>
        <p:pic>
          <p:nvPicPr>
            <p:cNvPr id="8" name="rg_hi" descr="Description: http://t1.gstatic.com/images?q=tbn:ANd9GcR80NzUUOVjETFym0UB5TJl_6YetKr3ij6xPWktyEpcDkLpsuXJ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52400"/>
              <a:ext cx="710356" cy="6589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/>
            <p:cNvGrpSpPr>
              <a:grpSpLocks/>
            </p:cNvGrpSpPr>
            <p:nvPr/>
          </p:nvGrpSpPr>
          <p:grpSpPr>
            <a:xfrm>
              <a:off x="1006422" y="277999"/>
              <a:ext cx="1336285" cy="533365"/>
              <a:chOff x="1295400" y="2362200"/>
              <a:chExt cx="4191000" cy="1524000"/>
            </a:xfrm>
          </p:grpSpPr>
          <p:pic>
            <p:nvPicPr>
              <p:cNvPr id="14" name="Picture 13" descr="School of Dentistry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1600200" y="2362200"/>
                <a:ext cx="3810000" cy="1476375"/>
              </a:xfrm>
              <a:prstGeom prst="rect">
                <a:avLst/>
              </a:prstGeom>
              <a:noFill/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1295400" y="3429000"/>
                <a:ext cx="4191000" cy="457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 dirty="0">
                    <a:effectLst/>
                    <a:ea typeface="Times New Roman"/>
                    <a:cs typeface="Times New Roman"/>
                  </a:rPr>
                  <a:t> </a:t>
                </a:r>
                <a:endParaRPr lang="en-US" sz="1100" dirty="0">
                  <a:effectLst/>
                  <a:ea typeface="Calibri"/>
                  <a:cs typeface="Times New Roman"/>
                </a:endParaRPr>
              </a:p>
            </p:txBody>
          </p:sp>
        </p:grpSp>
        <p:sp>
          <p:nvSpPr>
            <p:cNvPr id="9" name="AutoShape 12" descr="data:image/jpg;base64,/9j/4AAQSkZJRgABAQAAAQABAAD/2wCEAAkGBggGBQkIBwgKCQkKDRYODQwMDRoTFBAWHxwhKSgcHh4jJzIqIyUvLCoeKzs1KjM1ODg2ISo9QTAwQS43ODUBCQoKDQsNGQ4OGTUkHiQ1NTU1NTU1NTU1NTU1NTU1NTU1NTU1NTU1NTU1NTQ1NTU1NTU1MDUyMjI1NS81NTUvNP/AABEIABkAZAMBIgACEQEDEQH/xAAbAAACAwEBAQAAAAAAAAAAAAAABgMEBQEHAv/EADUQAAEDAwEEBggHAQAAAAAAAAECAwQABREhBhIxQSIyUXKhsRMVI1JhcYGRFCRCQ2Ki4Qf/xAAYAQEBAQEBAAAAAAAAAAAAAAADAgAEAf/EACcRAAIBAgMHBQAAAAAAAAAAAAECAAMRMdHwEhMhQoGhsSJBUZHB/9oADAMBAAIRAxEAPwD3Gq0+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+Zhuhy9o5ohFo+ykyEj3VL3x/YE+NWEhQHSUD9MUoQr80/8A8zP51uRcUWtS1tl7LpWGznODvZ8az3Xpz9ssD7VxYjBuAhx2HLkOx23SpPEOjJUR2EnkTxqN0xPEyw6jCeg0Un2za9CdkpM12O5GebdWy0hbyn0urHAtqOqk/wC01xXHHYbLjyNxxaEqWn3SRqKh6TILmUtVXbZGOMlooooosKKKK005gdgqjckzHWkJiKUwpLgUpaUhe8n3dSMZq/RXoNp4ReKZYuLGPxN4laKBJMJZGMHTTTjj7VxT7haQkbTIZUniVNY3tRrg8OGPqabaje6tOKinEeMoBpsMD5zi1Klh15SmdporCcaAYJBx3seFR+sUtvtqXtCl1CXN7cbaKiRnq5GeWlbx61WWKraQDDxlIAqE4j6OcV7fOmsutq/ET7mlKQkhMJTYUeZJOB960nJN+nZRHgx4CD+5Jc9IoD4JTpn5mtyipNVb3CjroDtL3LEWLnpwzPeYDGy4bdM2VINxuCR7JyQPZtn4JHCt1G9uJ38b2NccM19UUb1GqcWMSnSSmLKIUUUUcSf/2Q=="/>
            <p:cNvSpPr>
              <a:spLocks noChangeAspect="1" noChangeArrowheads="1"/>
            </p:cNvSpPr>
            <p:nvPr/>
          </p:nvSpPr>
          <p:spPr bwMode="auto">
            <a:xfrm>
              <a:off x="215900" y="1587"/>
              <a:ext cx="952500" cy="238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cxnSp>
        <p:nvCxnSpPr>
          <p:cNvPr id="5" name="Straight Connector 4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04800" y="9906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Metabolic Diseases Findings</a:t>
            </a: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04800" y="1295400"/>
            <a:ext cx="7693025" cy="4741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Clinical Relevance</a:t>
            </a:r>
          </a:p>
          <a:p>
            <a:pPr marL="742950" lvl="1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Diabetes, obesity, kidney diseases, alcohol abuse and other metabolic diseases have a major impact on the public health of both regionally and nationally</a:t>
            </a:r>
          </a:p>
          <a:p>
            <a:pPr marL="285750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Areas of Strength</a:t>
            </a:r>
          </a:p>
          <a:p>
            <a:pPr marL="742950" lvl="1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/>
              <a:t>Alcohol Research </a:t>
            </a:r>
            <a:r>
              <a:rPr lang="en-US" sz="1600" dirty="0" smtClean="0"/>
              <a:t>Center supporting both clinical and basic scientists</a:t>
            </a:r>
          </a:p>
          <a:p>
            <a:pPr marL="742950" lvl="1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/>
              <a:t>NIH-funded </a:t>
            </a:r>
            <a:r>
              <a:rPr lang="en-US" sz="1600" dirty="0" err="1"/>
              <a:t>COBRE</a:t>
            </a:r>
            <a:r>
              <a:rPr lang="en-US" sz="1600" dirty="0"/>
              <a:t> with excellent basic science investigators, including those in environmental toxicology.</a:t>
            </a:r>
          </a:p>
          <a:p>
            <a:pPr marL="742950" lvl="1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Metabolic </a:t>
            </a:r>
            <a:r>
              <a:rPr lang="en-US" sz="1600" dirty="0"/>
              <a:t>related </a:t>
            </a:r>
            <a:r>
              <a:rPr lang="en-US" sz="1600" dirty="0" smtClean="0"/>
              <a:t>diseases have strong links with other identified areas </a:t>
            </a:r>
            <a:r>
              <a:rPr lang="en-US" sz="1600" dirty="0"/>
              <a:t>of excellence </a:t>
            </a:r>
            <a:r>
              <a:rPr lang="en-US" sz="1600" dirty="0" smtClean="0"/>
              <a:t>(e.g., Cancer</a:t>
            </a:r>
            <a:r>
              <a:rPr lang="en-US" sz="1600" dirty="0"/>
              <a:t>, Neuroscience and Cardiovascular). </a:t>
            </a:r>
            <a:endParaRPr lang="en-US" sz="1600" dirty="0" smtClean="0"/>
          </a:p>
          <a:p>
            <a:pPr marL="742950" lvl="1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Nationally-recognized </a:t>
            </a:r>
            <a:r>
              <a:rPr lang="en-US" sz="1600" dirty="0"/>
              <a:t>physician leaders in </a:t>
            </a:r>
            <a:r>
              <a:rPr lang="en-US" sz="1600" dirty="0" smtClean="0"/>
              <a:t>digestive health and kidney research</a:t>
            </a:r>
            <a:endParaRPr lang="en-US" sz="1600" dirty="0"/>
          </a:p>
          <a:p>
            <a:pPr marL="285750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/>
              <a:t>Areas of opportunity</a:t>
            </a:r>
          </a:p>
          <a:p>
            <a:pPr marL="742950" lvl="1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Obesity and diabetes</a:t>
            </a:r>
            <a:endParaRPr lang="en-US" sz="1600" dirty="0"/>
          </a:p>
          <a:p>
            <a:pPr marL="742950" lvl="1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/>
              <a:t>Pediatric based </a:t>
            </a:r>
            <a:r>
              <a:rPr lang="en-US" sz="1600" dirty="0" smtClean="0"/>
              <a:t>research</a:t>
            </a:r>
          </a:p>
          <a:p>
            <a:pPr marL="742950" lvl="1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Environment/Nutrition impact on Metabolic Diseases</a:t>
            </a:r>
          </a:p>
        </p:txBody>
      </p:sp>
    </p:spTree>
    <p:extLst>
      <p:ext uri="{BB962C8B-B14F-4D97-AF65-F5344CB8AC3E}">
        <p14:creationId xmlns:p14="http://schemas.microsoft.com/office/powerpoint/2010/main" val="350190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15900" y="1587"/>
            <a:ext cx="2126807" cy="809777"/>
            <a:chOff x="215900" y="1587"/>
            <a:chExt cx="2126807" cy="809777"/>
          </a:xfrm>
        </p:grpSpPr>
        <p:pic>
          <p:nvPicPr>
            <p:cNvPr id="8" name="rg_hi" descr="Description: http://t1.gstatic.com/images?q=tbn:ANd9GcR80NzUUOVjETFym0UB5TJl_6YetKr3ij6xPWktyEpcDkLpsuXJ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52400"/>
              <a:ext cx="710356" cy="6589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/>
            <p:cNvGrpSpPr>
              <a:grpSpLocks/>
            </p:cNvGrpSpPr>
            <p:nvPr/>
          </p:nvGrpSpPr>
          <p:grpSpPr>
            <a:xfrm>
              <a:off x="1006422" y="277999"/>
              <a:ext cx="1336285" cy="533365"/>
              <a:chOff x="1295400" y="2362200"/>
              <a:chExt cx="4191000" cy="1524000"/>
            </a:xfrm>
          </p:grpSpPr>
          <p:pic>
            <p:nvPicPr>
              <p:cNvPr id="14" name="Picture 13" descr="School of Dentistry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600200" y="2362200"/>
                <a:ext cx="3810000" cy="1476375"/>
              </a:xfrm>
              <a:prstGeom prst="rect">
                <a:avLst/>
              </a:prstGeom>
              <a:noFill/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1295400" y="3429000"/>
                <a:ext cx="4191000" cy="457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 dirty="0">
                    <a:effectLst/>
                    <a:ea typeface="Times New Roman"/>
                    <a:cs typeface="Times New Roman"/>
                  </a:rPr>
                  <a:t> </a:t>
                </a:r>
                <a:endParaRPr lang="en-US" sz="1100" dirty="0">
                  <a:effectLst/>
                  <a:ea typeface="Calibri"/>
                  <a:cs typeface="Times New Roman"/>
                </a:endParaRPr>
              </a:p>
            </p:txBody>
          </p:sp>
        </p:grpSp>
        <p:sp>
          <p:nvSpPr>
            <p:cNvPr id="9" name="AutoShape 12" descr="data:image/jpg;base64,/9j/4AAQSkZJRgABAQAAAQABAAD/2wCEAAkGBggGBQkIBwgKCQkKDRYODQwMDRoTFBAWHxwhKSgcHh4jJzIqIyUvLCoeKzs1KjM1ODg2ISo9QTAwQS43ODUBCQoKDQsNGQ4OGTUkHiQ1NTU1NTU1NTU1NTU1NTU1NTU1NTU1NTU1NTU1NTQ1NTU1NTU1MDUyMjI1NS81NTUvNP/AABEIABkAZAMBIgACEQEDEQH/xAAbAAACAwEBAQAAAAAAAAAAAAAABgMEBQEHAv/EADUQAAEDAwEEBggHAQAAAAAAAAECAwQABREhBhIxQSIyUXKhsRMVI1JhcYGRFCRCQ2Ki4Qf/xAAYAQEBAQEBAAAAAAAAAAAAAAADAgAEAf/EACcRAAIBAgMHBQAAAAAAAAAAAAECAAMRMdHwEhMhQoGhsSJBUZHB/9oADAMBAAIRAxEAPwD3Gq0+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+Zhuhy9o5ohFo+ykyEj3VL3x/YE+NWEhQHSUD9MUoQr80/8A8zP51uRcUWtS1tl7LpWGznODvZ8az3Xpz9ssD7VxYjBuAhx2HLkOx23SpPEOjJUR2EnkTxqN0xPEyw6jCeg0Un2za9CdkpM12O5GebdWy0hbyn0urHAtqOqk/wC01xXHHYbLjyNxxaEqWn3SRqKh6TILmUtVXbZGOMlooooosKKKK005gdgqjckzHWkJiKUwpLgUpaUhe8n3dSMZq/RXoNp4ReKZYuLGPxN4laKBJMJZGMHTTTjj7VxT7haQkbTIZUniVNY3tRrg8OGPqabaje6tOKinEeMoBpsMD5zi1Klh15SmdporCcaAYJBx3seFR+sUtvtqXtCl1CXN7cbaKiRnq5GeWlbx61WWKraQDDxlIAqE4j6OcV7fOmsutq/ET7mlKQkhMJTYUeZJOB960nJN+nZRHgx4CD+5Jc9IoD4JTpn5mtyipNVb3CjroDtL3LEWLnpwzPeYDGy4bdM2VINxuCR7JyQPZtn4JHCt1G9uJ38b2NccM19UUb1GqcWMSnSSmLKIUUUUcSf/2Q=="/>
            <p:cNvSpPr>
              <a:spLocks noChangeAspect="1" noChangeArrowheads="1"/>
            </p:cNvSpPr>
            <p:nvPr/>
          </p:nvSpPr>
          <p:spPr bwMode="auto">
            <a:xfrm>
              <a:off x="215900" y="1587"/>
              <a:ext cx="952500" cy="238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cxnSp>
        <p:nvCxnSpPr>
          <p:cNvPr id="5" name="Straight Connector 4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04800" y="1002268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Metabolic Diseases Recommendations</a:t>
            </a:r>
            <a:endParaRPr lang="en-US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304800" y="1371601"/>
            <a:ext cx="8305800" cy="4804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Create a leadership team to implement/facilitate: a) focused critical hires, b) coordinated program direction, c) shared local resources, d) collaborations with other institutions/ industry, and e) expanded education opportunities for physician-scientists (e.g., Nestle Nutrition Program).</a:t>
            </a:r>
          </a:p>
          <a:p>
            <a:pPr marL="285750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Develop seamless interactive clinical research program that engages large and diverse Kentucky populations with these underlying metabolic diseases.</a:t>
            </a:r>
          </a:p>
          <a:p>
            <a:pPr marL="285750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Develop an interdisciplinary basic science/translational core  research group in the Metabolic Diseases to interact with </a:t>
            </a:r>
            <a:r>
              <a:rPr lang="en-US" sz="1600" dirty="0" err="1" smtClean="0"/>
              <a:t>COBRE</a:t>
            </a:r>
            <a:r>
              <a:rPr lang="en-US" sz="1600" dirty="0" smtClean="0"/>
              <a:t> investigators and with each other.</a:t>
            </a:r>
          </a:p>
          <a:p>
            <a:pPr marL="285750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Increase integration of Environmental/Toxicology groups focused on metabolic diseases from across campuses</a:t>
            </a:r>
          </a:p>
          <a:p>
            <a:pPr marL="285750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Expand proteomics/metabolomics and develop </a:t>
            </a:r>
            <a:r>
              <a:rPr lang="en-US" sz="1600" dirty="0" err="1" smtClean="0"/>
              <a:t>metagenomics</a:t>
            </a:r>
            <a:r>
              <a:rPr lang="en-US" sz="1600" dirty="0" smtClean="0"/>
              <a:t> program that will serve as a fundamental resource for  U of L.</a:t>
            </a:r>
          </a:p>
          <a:p>
            <a:pPr marL="285750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Implement a metrics/tracking  program to assess the program success.</a:t>
            </a:r>
          </a:p>
          <a:p>
            <a:pPr marL="285750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en-US" sz="1600" dirty="0" smtClean="0"/>
          </a:p>
          <a:p>
            <a:pPr marL="285750" indent="-28575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32135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124200" y="4800600"/>
            <a:ext cx="2895600" cy="1371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1580534"/>
            <a:ext cx="7210745" cy="30263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15900" y="1587"/>
            <a:ext cx="2126807" cy="809777"/>
            <a:chOff x="215900" y="1587"/>
            <a:chExt cx="2126807" cy="809777"/>
          </a:xfrm>
        </p:grpSpPr>
        <p:pic>
          <p:nvPicPr>
            <p:cNvPr id="8" name="rg_hi" descr="Description: http://t1.gstatic.com/images?q=tbn:ANd9GcR80NzUUOVjETFym0UB5TJl_6YetKr3ij6xPWktyEpcDkLpsuXJ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52400"/>
              <a:ext cx="710356" cy="6589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/>
            <p:cNvGrpSpPr>
              <a:grpSpLocks/>
            </p:cNvGrpSpPr>
            <p:nvPr/>
          </p:nvGrpSpPr>
          <p:grpSpPr>
            <a:xfrm>
              <a:off x="1006422" y="277999"/>
              <a:ext cx="1336285" cy="533365"/>
              <a:chOff x="1295400" y="2362200"/>
              <a:chExt cx="4191000" cy="1524000"/>
            </a:xfrm>
          </p:grpSpPr>
          <p:pic>
            <p:nvPicPr>
              <p:cNvPr id="14" name="Picture 13" descr="School of Dentistry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1600200" y="2362200"/>
                <a:ext cx="3810000" cy="1476375"/>
              </a:xfrm>
              <a:prstGeom prst="rect">
                <a:avLst/>
              </a:prstGeom>
              <a:noFill/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1295400" y="3429000"/>
                <a:ext cx="4191000" cy="457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 dirty="0">
                    <a:effectLst/>
                    <a:ea typeface="Times New Roman"/>
                    <a:cs typeface="Times New Roman"/>
                  </a:rPr>
                  <a:t> </a:t>
                </a:r>
                <a:endParaRPr lang="en-US" sz="1100" dirty="0">
                  <a:effectLst/>
                  <a:ea typeface="Calibri"/>
                  <a:cs typeface="Times New Roman"/>
                </a:endParaRPr>
              </a:p>
            </p:txBody>
          </p:sp>
        </p:grpSp>
        <p:sp>
          <p:nvSpPr>
            <p:cNvPr id="9" name="AutoShape 12" descr="data:image/jpg;base64,/9j/4AAQSkZJRgABAQAAAQABAAD/2wCEAAkGBggGBQkIBwgKCQkKDRYODQwMDRoTFBAWHxwhKSgcHh4jJzIqIyUvLCoeKzs1KjM1ODg2ISo9QTAwQS43ODUBCQoKDQsNGQ4OGTUkHiQ1NTU1NTU1NTU1NTU1NTU1NTU1NTU1NTU1NTU1NTQ1NTU1NTU1MDUyMjI1NS81NTUvNP/AABEIABkAZAMBIgACEQEDEQH/xAAbAAACAwEBAQAAAAAAAAAAAAAABgMEBQEHAv/EADUQAAEDAwEEBggHAQAAAAAAAAECAwQABREhBhIxQSIyUXKhsRMVI1JhcYGRFCRCQ2Ki4Qf/xAAYAQEBAQEBAAAAAAAAAAAAAAADAgAEAf/EACcRAAIBAgMHBQAAAAAAAAAAAAECAAMRMdHwEhMhQoGhsSJBUZHB/9oADAMBAAIRAxEAPwD3Gq0+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+Zhuhy9o5ohFo+ykyEj3VL3x/YE+NWEhQHSUD9MUoQr80/8A8zP51uRcUWtS1tl7LpWGznODvZ8az3Xpz9ssD7VxYjBuAhx2HLkOx23SpPEOjJUR2EnkTxqN0xPEyw6jCeg0Un2za9CdkpM12O5GebdWy0hbyn0urHAtqOqk/wC01xXHHYbLjyNxxaEqWn3SRqKh6TILmUtVXbZGOMlooooosKKKK005gdgqjckzHWkJiKUwpLgUpaUhe8n3dSMZq/RXoNp4ReKZYuLGPxN4laKBJMJZGMHTTTjj7VxT7haQkbTIZUniVNY3tRrg8OGPqabaje6tOKinEeMoBpsMD5zi1Klh15SmdporCcaAYJBx3seFR+sUtvtqXtCl1CXN7cbaKiRnq5GeWlbx61WWKraQDDxlIAqE4j6OcV7fOmsutq/ET7mlKQkhMJTYUeZJOB960nJN+nZRHgx4CD+5Jc9IoD4JTpn5mtyipNVb3CjroDtL3LEWLnpwzPeYDGy4bdM2VINxuCR7JyQPZtn4JHCt1G9uJ38b2NccM19UUb1GqcWMSnSSmLKIUUUUcSf/2Q=="/>
            <p:cNvSpPr>
              <a:spLocks noChangeAspect="1" noChangeArrowheads="1"/>
            </p:cNvSpPr>
            <p:nvPr/>
          </p:nvSpPr>
          <p:spPr bwMode="auto">
            <a:xfrm>
              <a:off x="215900" y="1587"/>
              <a:ext cx="952500" cy="238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717687"/>
            <a:ext cx="2971800" cy="3006713"/>
          </a:xfrm>
        </p:spPr>
        <p:txBody>
          <a:bodyPr>
            <a:noAutofit/>
          </a:bodyPr>
          <a:lstStyle/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 smtClean="0"/>
              <a:t>Ron </a:t>
            </a:r>
            <a:r>
              <a:rPr lang="en-US" sz="1800" dirty="0"/>
              <a:t>Gregg - Chair</a:t>
            </a: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Hank Kaplan</a:t>
            </a: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 smtClean="0"/>
              <a:t>William </a:t>
            </a:r>
            <a:r>
              <a:rPr lang="en-US" sz="1800" dirty="0"/>
              <a:t>Guido</a:t>
            </a: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Scott </a:t>
            </a:r>
            <a:r>
              <a:rPr lang="en-US" sz="1800" dirty="0" err="1"/>
              <a:t>Whittemore</a:t>
            </a:r>
            <a:endParaRPr lang="en-US" sz="1800" dirty="0"/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Bill King</a:t>
            </a: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Chris States</a:t>
            </a: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Dale </a:t>
            </a:r>
            <a:r>
              <a:rPr lang="en-US" sz="1800" dirty="0" err="1" smtClean="0"/>
              <a:t>Schuschke</a:t>
            </a:r>
            <a:endParaRPr lang="en-US" sz="1800" dirty="0">
              <a:solidFill>
                <a:srgbClr val="000000"/>
              </a:solidFill>
            </a:endParaRPr>
          </a:p>
          <a:p>
            <a:pPr fontAlgn="ctr"/>
            <a:endParaRPr lang="en-US" sz="1800" dirty="0">
              <a:solidFill>
                <a:srgbClr val="000000"/>
              </a:solidFill>
            </a:endParaRPr>
          </a:p>
          <a:p>
            <a:pPr fontAlgn="ctr"/>
            <a:endParaRPr lang="en-US" sz="1800" dirty="0">
              <a:solidFill>
                <a:srgbClr val="000000"/>
              </a:solidFill>
            </a:endParaRPr>
          </a:p>
          <a:p>
            <a:pPr fontAlgn="ctr"/>
            <a:endParaRPr lang="en-US" sz="1800" dirty="0">
              <a:solidFill>
                <a:srgbClr val="000000"/>
              </a:solidFill>
            </a:endParaRPr>
          </a:p>
          <a:p>
            <a:pPr fontAlgn="ctr"/>
            <a:endParaRPr lang="en-US" sz="1800" dirty="0">
              <a:solidFill>
                <a:srgbClr val="000000"/>
              </a:solidFill>
            </a:endParaRPr>
          </a:p>
          <a:p>
            <a:pPr fontAlgn="ctr"/>
            <a:endParaRPr lang="en-US" sz="1800" dirty="0">
              <a:solidFill>
                <a:srgbClr val="000000"/>
              </a:solidFill>
            </a:endParaRPr>
          </a:p>
          <a:p>
            <a:pPr fontAlgn="ctr">
              <a:lnSpc>
                <a:spcPct val="114000"/>
              </a:lnSpc>
              <a:spcBef>
                <a:spcPts val="600"/>
              </a:spcBef>
            </a:pPr>
            <a:endParaRPr lang="en-US" sz="1800" dirty="0">
              <a:solidFill>
                <a:srgbClr val="000000"/>
              </a:solidFill>
            </a:endParaRPr>
          </a:p>
          <a:p>
            <a:pPr fontAlgn="ctr"/>
            <a:endParaRPr lang="en-US" sz="1800" dirty="0">
              <a:solidFill>
                <a:srgbClr val="000000"/>
              </a:solidFill>
            </a:endParaRPr>
          </a:p>
          <a:p>
            <a:pPr fontAlgn="ctr"/>
            <a:endParaRPr lang="en-US" sz="1800" dirty="0">
              <a:solidFill>
                <a:srgbClr val="000000"/>
              </a:solidFill>
            </a:endParaRPr>
          </a:p>
          <a:p>
            <a:pPr fontAlgn="ctr"/>
            <a:endParaRPr lang="en-US" sz="1800" dirty="0">
              <a:solidFill>
                <a:srgbClr val="000000"/>
              </a:solidFill>
            </a:endParaRPr>
          </a:p>
          <a:p>
            <a:pPr fontAlgn="ctr"/>
            <a:endParaRPr lang="en-US" sz="1800" dirty="0" smtClean="0">
              <a:solidFill>
                <a:srgbClr val="000000"/>
              </a:solidFill>
            </a:endParaRPr>
          </a:p>
          <a:p>
            <a:pPr fontAlgn="ctr"/>
            <a:endParaRPr lang="en-US" sz="1800" dirty="0" smtClean="0">
              <a:solidFill>
                <a:srgbClr val="000000"/>
              </a:solidFill>
            </a:endParaRPr>
          </a:p>
          <a:p>
            <a:pPr fontAlgn="ctr"/>
            <a:endParaRPr lang="en-US" sz="1800" dirty="0">
              <a:solidFill>
                <a:srgbClr val="000000"/>
              </a:solidFill>
            </a:endParaRPr>
          </a:p>
          <a:p>
            <a:pPr fontAlgn="ctr"/>
            <a:endParaRPr lang="en-US" sz="1800" dirty="0">
              <a:solidFill>
                <a:srgbClr val="000000"/>
              </a:solidFill>
            </a:endParaRPr>
          </a:p>
          <a:p>
            <a:pPr fontAlgn="ctr"/>
            <a:endParaRPr lang="en-US" sz="1800" dirty="0">
              <a:solidFill>
                <a:srgbClr val="000000"/>
              </a:solidFill>
            </a:endParaRPr>
          </a:p>
          <a:p>
            <a:pPr fontAlgn="ctr"/>
            <a:endParaRPr lang="en-US" sz="1800" dirty="0">
              <a:solidFill>
                <a:srgbClr val="000000"/>
              </a:solidFill>
            </a:endParaRPr>
          </a:p>
          <a:p>
            <a:pPr fontAlgn="ctr"/>
            <a:endParaRPr lang="en-US" sz="1800" dirty="0">
              <a:solidFill>
                <a:srgbClr val="000000"/>
              </a:solidFill>
            </a:endParaRPr>
          </a:p>
          <a:p>
            <a:pPr fontAlgn="ctr"/>
            <a:endParaRPr lang="en-US" sz="1800" dirty="0">
              <a:solidFill>
                <a:srgbClr val="000000"/>
              </a:solidFill>
            </a:endParaRPr>
          </a:p>
          <a:p>
            <a:pPr marL="231775" indent="-231775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dirty="0" smtClean="0"/>
          </a:p>
          <a:p>
            <a:pPr marL="231775" indent="-231775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/>
          <p:cNvSpPr txBox="1">
            <a:spLocks/>
          </p:cNvSpPr>
          <p:nvPr/>
        </p:nvSpPr>
        <p:spPr>
          <a:xfrm>
            <a:off x="5458146" y="1646237"/>
            <a:ext cx="3048000" cy="27733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1775" indent="-231775" algn="just">
              <a:lnSpc>
                <a:spcPct val="125000"/>
              </a:lnSpc>
              <a:spcBef>
                <a:spcPts val="600"/>
              </a:spcBef>
            </a:pPr>
            <a:endParaRPr lang="en-US" sz="1800" dirty="0">
              <a:solidFill>
                <a:srgbClr val="000000"/>
              </a:solidFill>
            </a:endParaRPr>
          </a:p>
          <a:p>
            <a:pPr marL="231775" indent="-231775" algn="just">
              <a:lnSpc>
                <a:spcPct val="125000"/>
              </a:lnSpc>
              <a:spcBef>
                <a:spcPts val="600"/>
              </a:spcBef>
            </a:pPr>
            <a:endParaRPr lang="en-US" sz="1800" dirty="0" smtClean="0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3250778" y="4810836"/>
            <a:ext cx="3454822" cy="16414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r>
              <a:rPr lang="en-US" sz="1800" b="1" dirty="0" smtClean="0"/>
              <a:t>Excelcor Team Members</a:t>
            </a:r>
          </a:p>
          <a:p>
            <a:pPr marL="457200" indent="-220663" algn="just">
              <a:lnSpc>
                <a:spcPct val="114000"/>
              </a:lnSpc>
              <a:spcBef>
                <a:spcPts val="0"/>
              </a:spcBef>
            </a:pPr>
            <a:r>
              <a:rPr lang="en-US" sz="1800" dirty="0" smtClean="0"/>
              <a:t>Jennifer Donnelly</a:t>
            </a:r>
          </a:p>
          <a:p>
            <a:pPr marL="457200" indent="-220663" algn="just">
              <a:lnSpc>
                <a:spcPct val="114000"/>
              </a:lnSpc>
              <a:spcBef>
                <a:spcPts val="0"/>
              </a:spcBef>
            </a:pPr>
            <a:r>
              <a:rPr lang="en-US" sz="1800" dirty="0" smtClean="0"/>
              <a:t>Christopher Nickson </a:t>
            </a:r>
          </a:p>
          <a:p>
            <a:pPr marL="457200" indent="-220663" algn="just">
              <a:lnSpc>
                <a:spcPct val="114000"/>
              </a:lnSpc>
              <a:spcBef>
                <a:spcPts val="0"/>
              </a:spcBef>
            </a:pPr>
            <a:r>
              <a:rPr lang="en-US" sz="1800" dirty="0" smtClean="0"/>
              <a:t>Scott Nostaja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4800600" y="1697760"/>
            <a:ext cx="2971800" cy="30266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1800" dirty="0"/>
              <a:t>Brad Keller</a:t>
            </a:r>
          </a:p>
          <a:p>
            <a:pPr marL="285750" indent="-285750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1800" dirty="0"/>
              <a:t>Craig McClain</a:t>
            </a:r>
          </a:p>
          <a:p>
            <a:pPr marL="285750" indent="-285750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1800" dirty="0" err="1" smtClean="0"/>
              <a:t>Melea</a:t>
            </a:r>
            <a:r>
              <a:rPr lang="en-US" sz="1800" dirty="0" smtClean="0"/>
              <a:t> </a:t>
            </a:r>
            <a:r>
              <a:rPr lang="en-US" sz="1800" dirty="0"/>
              <a:t>East</a:t>
            </a:r>
          </a:p>
          <a:p>
            <a:pPr marL="285750" indent="-285750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1800" dirty="0"/>
              <a:t>Jason Chesney</a:t>
            </a:r>
          </a:p>
          <a:p>
            <a:pPr marL="285750" indent="-285750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1800" dirty="0"/>
              <a:t>Bill Cheadle</a:t>
            </a:r>
          </a:p>
          <a:p>
            <a:pPr marL="285750" indent="-285750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1800" dirty="0"/>
              <a:t>Nigel Cooper</a:t>
            </a:r>
          </a:p>
          <a:p>
            <a:pPr marL="285750" indent="-285750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1800" dirty="0"/>
              <a:t>Allison </a:t>
            </a:r>
            <a:r>
              <a:rPr lang="en-US" sz="1800" dirty="0" smtClean="0"/>
              <a:t>Hunter</a:t>
            </a:r>
          </a:p>
          <a:p>
            <a:pPr marL="285750" indent="-285750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1800" dirty="0" smtClean="0">
                <a:solidFill>
                  <a:srgbClr val="000000"/>
                </a:solidFill>
              </a:rPr>
              <a:t>Jon Klein</a:t>
            </a:r>
          </a:p>
          <a:p>
            <a:pPr fontAlgn="ctr"/>
            <a:endParaRPr lang="en-US" sz="1800" dirty="0" smtClean="0">
              <a:solidFill>
                <a:srgbClr val="000000"/>
              </a:solidFill>
            </a:endParaRPr>
          </a:p>
          <a:p>
            <a:pPr fontAlgn="ctr"/>
            <a:endParaRPr lang="en-US" sz="1800" dirty="0" smtClean="0">
              <a:solidFill>
                <a:srgbClr val="000000"/>
              </a:solidFill>
            </a:endParaRPr>
          </a:p>
          <a:p>
            <a:pPr fontAlgn="ctr">
              <a:lnSpc>
                <a:spcPct val="114000"/>
              </a:lnSpc>
              <a:spcBef>
                <a:spcPts val="600"/>
              </a:spcBef>
            </a:pPr>
            <a:endParaRPr lang="en-US" sz="1800" dirty="0" smtClean="0">
              <a:solidFill>
                <a:srgbClr val="000000"/>
              </a:solidFill>
            </a:endParaRPr>
          </a:p>
          <a:p>
            <a:pPr fontAlgn="ctr"/>
            <a:endParaRPr lang="en-US" sz="1800" dirty="0" smtClean="0">
              <a:solidFill>
                <a:srgbClr val="000000"/>
              </a:solidFill>
            </a:endParaRPr>
          </a:p>
          <a:p>
            <a:pPr fontAlgn="ctr"/>
            <a:endParaRPr lang="en-US" sz="1800" dirty="0" smtClean="0">
              <a:solidFill>
                <a:srgbClr val="000000"/>
              </a:solidFill>
            </a:endParaRPr>
          </a:p>
          <a:p>
            <a:pPr fontAlgn="ctr"/>
            <a:endParaRPr lang="en-US" sz="1800" dirty="0" smtClean="0">
              <a:solidFill>
                <a:srgbClr val="000000"/>
              </a:solidFill>
            </a:endParaRPr>
          </a:p>
          <a:p>
            <a:pPr fontAlgn="ctr"/>
            <a:endParaRPr lang="en-US" sz="1800" dirty="0" smtClean="0">
              <a:solidFill>
                <a:srgbClr val="000000"/>
              </a:solidFill>
            </a:endParaRPr>
          </a:p>
          <a:p>
            <a:pPr fontAlgn="ctr"/>
            <a:endParaRPr lang="en-US" sz="1800" dirty="0" smtClean="0">
              <a:solidFill>
                <a:srgbClr val="000000"/>
              </a:solidFill>
            </a:endParaRPr>
          </a:p>
          <a:p>
            <a:pPr fontAlgn="ctr"/>
            <a:endParaRPr lang="en-US" sz="1800" dirty="0" smtClean="0">
              <a:solidFill>
                <a:srgbClr val="000000"/>
              </a:solidFill>
            </a:endParaRPr>
          </a:p>
          <a:p>
            <a:pPr fontAlgn="ctr"/>
            <a:endParaRPr lang="en-US" sz="1800" dirty="0" smtClean="0">
              <a:solidFill>
                <a:srgbClr val="000000"/>
              </a:solidFill>
            </a:endParaRPr>
          </a:p>
          <a:p>
            <a:pPr fontAlgn="ctr"/>
            <a:endParaRPr lang="en-US" sz="1800" dirty="0" smtClean="0">
              <a:solidFill>
                <a:srgbClr val="000000"/>
              </a:solidFill>
            </a:endParaRPr>
          </a:p>
          <a:p>
            <a:pPr fontAlgn="ctr"/>
            <a:endParaRPr lang="en-US" sz="1800" dirty="0" smtClean="0">
              <a:solidFill>
                <a:srgbClr val="000000"/>
              </a:solidFill>
            </a:endParaRPr>
          </a:p>
          <a:p>
            <a:pPr fontAlgn="ctr"/>
            <a:endParaRPr lang="en-US" sz="1800" dirty="0" smtClean="0">
              <a:solidFill>
                <a:srgbClr val="000000"/>
              </a:solidFill>
            </a:endParaRPr>
          </a:p>
          <a:p>
            <a:pPr fontAlgn="ctr"/>
            <a:endParaRPr lang="en-US" sz="1800" dirty="0" smtClean="0">
              <a:solidFill>
                <a:srgbClr val="000000"/>
              </a:solidFill>
            </a:endParaRPr>
          </a:p>
          <a:p>
            <a:pPr marL="231775" indent="-231775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dirty="0" smtClean="0"/>
          </a:p>
          <a:p>
            <a:pPr marL="231775" indent="-231775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04800" y="990600"/>
            <a:ext cx="3553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Research Enterprise Committee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4803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15900" y="1587"/>
            <a:ext cx="2126807" cy="809777"/>
            <a:chOff x="215900" y="1587"/>
            <a:chExt cx="2126807" cy="809777"/>
          </a:xfrm>
        </p:grpSpPr>
        <p:pic>
          <p:nvPicPr>
            <p:cNvPr id="8" name="rg_hi" descr="Description: http://t1.gstatic.com/images?q=tbn:ANd9GcR80NzUUOVjETFym0UB5TJl_6YetKr3ij6xPWktyEpcDkLpsuXJ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52400"/>
              <a:ext cx="710356" cy="6589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/>
            <p:cNvGrpSpPr>
              <a:grpSpLocks/>
            </p:cNvGrpSpPr>
            <p:nvPr/>
          </p:nvGrpSpPr>
          <p:grpSpPr>
            <a:xfrm>
              <a:off x="1006422" y="277999"/>
              <a:ext cx="1336285" cy="533365"/>
              <a:chOff x="1295400" y="2362200"/>
              <a:chExt cx="4191000" cy="1524000"/>
            </a:xfrm>
          </p:grpSpPr>
          <p:pic>
            <p:nvPicPr>
              <p:cNvPr id="14" name="Picture 13" descr="School of Dentistry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1600200" y="2362200"/>
                <a:ext cx="3810000" cy="1476375"/>
              </a:xfrm>
              <a:prstGeom prst="rect">
                <a:avLst/>
              </a:prstGeom>
              <a:noFill/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1295400" y="3429000"/>
                <a:ext cx="4191000" cy="457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 dirty="0">
                    <a:effectLst/>
                    <a:ea typeface="Times New Roman"/>
                    <a:cs typeface="Times New Roman"/>
                  </a:rPr>
                  <a:t> </a:t>
                </a:r>
                <a:endParaRPr lang="en-US" sz="1100" dirty="0">
                  <a:effectLst/>
                  <a:ea typeface="Calibri"/>
                  <a:cs typeface="Times New Roman"/>
                </a:endParaRPr>
              </a:p>
            </p:txBody>
          </p:sp>
        </p:grpSp>
        <p:sp>
          <p:nvSpPr>
            <p:cNvPr id="9" name="AutoShape 12" descr="data:image/jpg;base64,/9j/4AAQSkZJRgABAQAAAQABAAD/2wCEAAkGBggGBQkIBwgKCQkKDRYODQwMDRoTFBAWHxwhKSgcHh4jJzIqIyUvLCoeKzs1KjM1ODg2ISo9QTAwQS43ODUBCQoKDQsNGQ4OGTUkHiQ1NTU1NTU1NTU1NTU1NTU1NTU1NTU1NTU1NTU1NTQ1NTU1NTU1MDUyMjI1NS81NTUvNP/AABEIABkAZAMBIgACEQEDEQH/xAAbAAACAwEBAQAAAAAAAAAAAAAABgMEBQEHAv/EADUQAAEDAwEEBggHAQAAAAAAAAECAwQABREhBhIxQSIyUXKhsRMVI1JhcYGRFCRCQ2Ki4Qf/xAAYAQEBAQEBAAAAAAAAAAAAAAADAgAEAf/EACcRAAIBAgMHBQAAAAAAAAAAAAECAAMRMdHwEhMhQoGhsSJBUZHB/9oADAMBAAIRAxEAPwD3Gq0+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+Zhuhy9o5ohFo+ykyEj3VL3x/YE+NWEhQHSUD9MUoQr80/8A8zP51uRcUWtS1tl7LpWGznODvZ8az3Xpz9ssD7VxYjBuAhx2HLkOx23SpPEOjJUR2EnkTxqN0xPEyw6jCeg0Un2za9CdkpM12O5GebdWy0hbyn0urHAtqOqk/wC01xXHHYbLjyNxxaEqWn3SRqKh6TILmUtVXbZGOMlooooosKKKK005gdgqjckzHWkJiKUwpLgUpaUhe8n3dSMZq/RXoNp4ReKZYuLGPxN4laKBJMJZGMHTTTjj7VxT7haQkbTIZUniVNY3tRrg8OGPqabaje6tOKinEeMoBpsMD5zi1Klh15SmdporCcaAYJBx3seFR+sUtvtqXtCl1CXN7cbaKiRnq5GeWlbx61WWKraQDDxlIAqE4j6OcV7fOmsutq/ET7mlKQkhMJTYUeZJOB960nJN+nZRHgx4CD+5Jc9IoD4JTpn5mtyipNVb3CjroDtL3LEWLnpwzPeYDGy4bdM2VINxuCR7JyQPZtn4JHCt1G9uJ38b2NccM19UUb1GqcWMSnSSmLKIUUUUcSf/2Q=="/>
            <p:cNvSpPr>
              <a:spLocks noChangeAspect="1" noChangeArrowheads="1"/>
            </p:cNvSpPr>
            <p:nvPr/>
          </p:nvSpPr>
          <p:spPr bwMode="auto">
            <a:xfrm>
              <a:off x="215900" y="1587"/>
              <a:ext cx="952500" cy="238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cxnSp>
        <p:nvCxnSpPr>
          <p:cNvPr id="5" name="Straight Connector 4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04800" y="9906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Research Enterprise Committee Evaluation Criteria</a:t>
            </a: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04800" y="1371600"/>
            <a:ext cx="7308850" cy="432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/>
              <a:t>The Research Enterprise Committee (the “Committee”) considered whether the University of Louisville School of Medicine (ULSOM) should focus more broadly on investments in research across many fields, or take a more focused approach in a few fields of demonstrated strength.</a:t>
            </a:r>
          </a:p>
          <a:p>
            <a:pPr marL="742950" lvl="1" indent="-28575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/>
              <a:t>Based on the current, resource-constrained fiscal climate facing the ULSOM, and funded research nationally, the Committee concluded that a more focused approach was the only viable option.</a:t>
            </a:r>
          </a:p>
          <a:p>
            <a:pPr marL="1200150" lvl="2" indent="-28575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/>
              <a:t>Identify areas of strength based on current or recent levels of sponsored research in a given field represented the strongest markers for success.</a:t>
            </a:r>
          </a:p>
          <a:p>
            <a:pPr marL="1200150" lvl="2" indent="-28575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/>
              <a:t>Identify areas with broad base of expertise, based on number funded investigators in given area.</a:t>
            </a:r>
          </a:p>
          <a:p>
            <a:pPr marL="742950" lvl="1" indent="-28575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/>
              <a:t>Identify areas of opportunity that could impact future success</a:t>
            </a:r>
          </a:p>
        </p:txBody>
      </p:sp>
    </p:spTree>
    <p:extLst>
      <p:ext uri="{BB962C8B-B14F-4D97-AF65-F5344CB8AC3E}">
        <p14:creationId xmlns:p14="http://schemas.microsoft.com/office/powerpoint/2010/main" val="80842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15900" y="1587"/>
            <a:ext cx="2126807" cy="809777"/>
            <a:chOff x="215900" y="1587"/>
            <a:chExt cx="2126807" cy="809777"/>
          </a:xfrm>
        </p:grpSpPr>
        <p:pic>
          <p:nvPicPr>
            <p:cNvPr id="8" name="rg_hi" descr="Description: http://t1.gstatic.com/images?q=tbn:ANd9GcR80NzUUOVjETFym0UB5TJl_6YetKr3ij6xPWktyEpcDkLpsuXJ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52400"/>
              <a:ext cx="710356" cy="6589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/>
            <p:cNvGrpSpPr>
              <a:grpSpLocks/>
            </p:cNvGrpSpPr>
            <p:nvPr/>
          </p:nvGrpSpPr>
          <p:grpSpPr>
            <a:xfrm>
              <a:off x="1006422" y="277999"/>
              <a:ext cx="1336285" cy="533365"/>
              <a:chOff x="1295400" y="2362200"/>
              <a:chExt cx="4191000" cy="1524000"/>
            </a:xfrm>
          </p:grpSpPr>
          <p:pic>
            <p:nvPicPr>
              <p:cNvPr id="14" name="Picture 13" descr="School of Dentistry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1600200" y="2362200"/>
                <a:ext cx="3810000" cy="1476375"/>
              </a:xfrm>
              <a:prstGeom prst="rect">
                <a:avLst/>
              </a:prstGeom>
              <a:noFill/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1295400" y="3429000"/>
                <a:ext cx="4191000" cy="457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 dirty="0">
                    <a:effectLst/>
                    <a:ea typeface="Times New Roman"/>
                    <a:cs typeface="Times New Roman"/>
                  </a:rPr>
                  <a:t> </a:t>
                </a:r>
                <a:endParaRPr lang="en-US" sz="1100" dirty="0">
                  <a:effectLst/>
                  <a:ea typeface="Calibri"/>
                  <a:cs typeface="Times New Roman"/>
                </a:endParaRPr>
              </a:p>
            </p:txBody>
          </p:sp>
        </p:grpSp>
        <p:sp>
          <p:nvSpPr>
            <p:cNvPr id="9" name="AutoShape 12" descr="data:image/jpg;base64,/9j/4AAQSkZJRgABAQAAAQABAAD/2wCEAAkGBggGBQkIBwgKCQkKDRYODQwMDRoTFBAWHxwhKSgcHh4jJzIqIyUvLCoeKzs1KjM1ODg2ISo9QTAwQS43ODUBCQoKDQsNGQ4OGTUkHiQ1NTU1NTU1NTU1NTU1NTU1NTU1NTU1NTU1NTU1NTQ1NTU1NTU1MDUyMjI1NS81NTUvNP/AABEIABkAZAMBIgACEQEDEQH/xAAbAAACAwEBAQAAAAAAAAAAAAAABgMEBQEHAv/EADUQAAEDAwEEBggHAQAAAAAAAAECAwQABREhBhIxQSIyUXKhsRMVI1JhcYGRFCRCQ2Ki4Qf/xAAYAQEBAQEBAAAAAAAAAAAAAAADAgAEAf/EACcRAAIBAgMHBQAAAAAAAAAAAAECAAMRMdHwEhMhQoGhsSJBUZHB/9oADAMBAAIRAxEAPwD3Gq0+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+Zhuhy9o5ohFo+ykyEj3VL3x/YE+NWEhQHSUD9MUoQr80/8A8zP51uRcUWtS1tl7LpWGznODvZ8az3Xpz9ssD7VxYjBuAhx2HLkOx23SpPEOjJUR2EnkTxqN0xPEyw6jCeg0Un2za9CdkpM12O5GebdWy0hbyn0urHAtqOqk/wC01xXHHYbLjyNxxaEqWn3SRqKh6TILmUtVXbZGOMlooooosKKKK005gdgqjckzHWkJiKUwpLgUpaUhe8n3dSMZq/RXoNp4ReKZYuLGPxN4laKBJMJZGMHTTTjj7VxT7haQkbTIZUniVNY3tRrg8OGPqabaje6tOKinEeMoBpsMD5zi1Klh15SmdporCcaAYJBx3seFR+sUtvtqXtCl1CXN7cbaKiRnq5GeWlbx61WWKraQDDxlIAqE4j6OcV7fOmsutq/ET7mlKQkhMJTYUeZJOB960nJN+nZRHgx4CD+5Jc9IoD4JTpn5mtyipNVb3CjroDtL3LEWLnpwzPeYDGy4bdM2VINxuCR7JyQPZtn4JHCt1G9uJ38b2NccM19UUb1GqcWMSnSSmLKIUUUUcSf/2Q=="/>
            <p:cNvSpPr>
              <a:spLocks noChangeAspect="1" noChangeArrowheads="1"/>
            </p:cNvSpPr>
            <p:nvPr/>
          </p:nvSpPr>
          <p:spPr bwMode="auto">
            <a:xfrm>
              <a:off x="215900" y="1587"/>
              <a:ext cx="952500" cy="238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cxnSp>
        <p:nvCxnSpPr>
          <p:cNvPr id="5" name="Straight Connector 4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04800" y="9906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Research Enterprise Committee General Findings (</a:t>
            </a:r>
            <a:r>
              <a:rPr lang="en-US" b="1" dirty="0" err="1" smtClean="0"/>
              <a:t>con’t</a:t>
            </a:r>
            <a:r>
              <a:rPr lang="en-US" b="1" dirty="0" smtClean="0"/>
              <a:t>)</a:t>
            </a: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04800" y="1371600"/>
            <a:ext cx="7308850" cy="2054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/>
              <a:t>General approach to evaluate each focus area.</a:t>
            </a:r>
          </a:p>
          <a:p>
            <a:pPr marL="742950" lvl="1" indent="-28575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/>
              <a:t>Committee members within or with detailed knowledge of these sub-specialties made a presentation to the Committee on the current state of affairs, as well as proposed recommendations. </a:t>
            </a:r>
          </a:p>
          <a:p>
            <a:pPr marL="742950" lvl="1" indent="-28575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/>
              <a:t>The Findings and Recommendations within each of the four broad categories and their associated sub-specialties are detailed in the following pages.</a:t>
            </a:r>
          </a:p>
        </p:txBody>
      </p:sp>
    </p:spTree>
    <p:extLst>
      <p:ext uri="{BB962C8B-B14F-4D97-AF65-F5344CB8AC3E}">
        <p14:creationId xmlns:p14="http://schemas.microsoft.com/office/powerpoint/2010/main" val="383928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15900" y="1587"/>
            <a:ext cx="2126807" cy="809777"/>
            <a:chOff x="215900" y="1587"/>
            <a:chExt cx="2126807" cy="809777"/>
          </a:xfrm>
        </p:grpSpPr>
        <p:pic>
          <p:nvPicPr>
            <p:cNvPr id="8" name="rg_hi" descr="Description: http://t1.gstatic.com/images?q=tbn:ANd9GcR80NzUUOVjETFym0UB5TJl_6YetKr3ij6xPWktyEpcDkLpsuXJ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52400"/>
              <a:ext cx="710356" cy="6589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/>
            <p:cNvGrpSpPr>
              <a:grpSpLocks/>
            </p:cNvGrpSpPr>
            <p:nvPr/>
          </p:nvGrpSpPr>
          <p:grpSpPr>
            <a:xfrm>
              <a:off x="1006422" y="277999"/>
              <a:ext cx="1336285" cy="533365"/>
              <a:chOff x="1295400" y="2362200"/>
              <a:chExt cx="4191000" cy="1524000"/>
            </a:xfrm>
          </p:grpSpPr>
          <p:pic>
            <p:nvPicPr>
              <p:cNvPr id="14" name="Picture 13" descr="School of Dentistry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1600200" y="2362200"/>
                <a:ext cx="3810000" cy="1476375"/>
              </a:xfrm>
              <a:prstGeom prst="rect">
                <a:avLst/>
              </a:prstGeom>
              <a:noFill/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1295400" y="3429000"/>
                <a:ext cx="4191000" cy="457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 dirty="0">
                    <a:effectLst/>
                    <a:ea typeface="Times New Roman"/>
                    <a:cs typeface="Times New Roman"/>
                  </a:rPr>
                  <a:t> </a:t>
                </a:r>
                <a:endParaRPr lang="en-US" sz="1100" dirty="0">
                  <a:effectLst/>
                  <a:ea typeface="Calibri"/>
                  <a:cs typeface="Times New Roman"/>
                </a:endParaRPr>
              </a:p>
            </p:txBody>
          </p:sp>
        </p:grpSp>
        <p:sp>
          <p:nvSpPr>
            <p:cNvPr id="9" name="AutoShape 12" descr="data:image/jpg;base64,/9j/4AAQSkZJRgABAQAAAQABAAD/2wCEAAkGBggGBQkIBwgKCQkKDRYODQwMDRoTFBAWHxwhKSgcHh4jJzIqIyUvLCoeKzs1KjM1ODg2ISo9QTAwQS43ODUBCQoKDQsNGQ4OGTUkHiQ1NTU1NTU1NTU1NTU1NTU1NTU1NTU1NTU1NTU1NTQ1NTU1NTU1MDUyMjI1NS81NTUvNP/AABEIABkAZAMBIgACEQEDEQH/xAAbAAACAwEBAQAAAAAAAAAAAAAABgMEBQEHAv/EADUQAAEDAwEEBggHAQAAAAAAAAECAwQABREhBhIxQSIyUXKhsRMVI1JhcYGRFCRCQ2Ki4Qf/xAAYAQEBAQEBAAAAAAAAAAAAAAADAgAEAf/EACcRAAIBAgMHBQAAAAAAAAAAAAECAAMRMdHwEhMhQoGhsSJBUZHB/9oADAMBAAIRAxEAPwD3Gq0+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+Zhuhy9o5ohFo+ykyEj3VL3x/YE+NWEhQHSUD9MUoQr80/8A8zP51uRcUWtS1tl7LpWGznODvZ8az3Xpz9ssD7VxYjBuAhx2HLkOx23SpPEOjJUR2EnkTxqN0xPEyw6jCeg0Un2za9CdkpM12O5GebdWy0hbyn0urHAtqOqk/wC01xXHHYbLjyNxxaEqWn3SRqKh6TILmUtVXbZGOMlooooosKKKK005gdgqjckzHWkJiKUwpLgUpaUhe8n3dSMZq/RXoNp4ReKZYuLGPxN4laKBJMJZGMHTTTjj7VxT7haQkbTIZUniVNY3tRrg8OGPqabaje6tOKinEeMoBpsMD5zi1Klh15SmdporCcaAYJBx3seFR+sUtvtqXtCl1CXN7cbaKiRnq5GeWlbx61WWKraQDDxlIAqE4j6OcV7fOmsutq/ET7mlKQkhMJTYUeZJOB960nJN+nZRHgx4CD+5Jc9IoD4JTpn5mtyipNVb3CjroDtL3LEWLnpwzPeYDGy4bdM2VINxuCR7JyQPZtn4JHCt1G9uJ38b2NccM19UUb1GqcWMSnSSmLKIUUUUcSf/2Q=="/>
            <p:cNvSpPr>
              <a:spLocks noChangeAspect="1" noChangeArrowheads="1"/>
            </p:cNvSpPr>
            <p:nvPr/>
          </p:nvSpPr>
          <p:spPr bwMode="auto">
            <a:xfrm>
              <a:off x="215900" y="1587"/>
              <a:ext cx="952500" cy="238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cxnSp>
        <p:nvCxnSpPr>
          <p:cNvPr id="5" name="Straight Connector 4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04800" y="9906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Research Enterprise Committee General Findings </a:t>
            </a: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04800" y="1371600"/>
            <a:ext cx="7308850" cy="3827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/>
              <a:t>Four focus areas represent &gt;70% total funding for research at </a:t>
            </a:r>
            <a:r>
              <a:rPr lang="en-US" sz="1600" dirty="0" err="1" smtClean="0"/>
              <a:t>ULSOM</a:t>
            </a:r>
            <a:endParaRPr lang="en-US" sz="1600" dirty="0" smtClean="0"/>
          </a:p>
          <a:p>
            <a:pPr marL="742950" lvl="1" indent="-28575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/>
              <a:t>Cancer</a:t>
            </a:r>
          </a:p>
          <a:p>
            <a:pPr marL="742950" lvl="1" indent="-28575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/>
              <a:t>Neurosciences</a:t>
            </a:r>
          </a:p>
          <a:p>
            <a:pPr marL="742950" lvl="1" indent="-28575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/>
              <a:t>Cardiovascular Diseases </a:t>
            </a:r>
          </a:p>
          <a:p>
            <a:pPr marL="742950" lvl="1" indent="-28575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/>
              <a:t>Metabolic Diseases</a:t>
            </a:r>
          </a:p>
          <a:p>
            <a:pPr marL="285750" indent="-28575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/>
              <a:t>Areas of Opportunity</a:t>
            </a:r>
          </a:p>
          <a:p>
            <a:pPr marL="742950" lvl="1" indent="-28575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/>
              <a:t>Informatics</a:t>
            </a:r>
          </a:p>
          <a:p>
            <a:pPr marL="742950" lvl="1" indent="-28575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/>
              <a:t>Environmental </a:t>
            </a:r>
            <a:r>
              <a:rPr lang="en-US" sz="1600" dirty="0"/>
              <a:t>Health</a:t>
            </a:r>
          </a:p>
          <a:p>
            <a:pPr marL="742950" lvl="1" indent="-28575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/>
              <a:t>Immunology /Infectious diseases</a:t>
            </a:r>
          </a:p>
        </p:txBody>
      </p:sp>
    </p:spTree>
    <p:extLst>
      <p:ext uri="{BB962C8B-B14F-4D97-AF65-F5344CB8AC3E}">
        <p14:creationId xmlns:p14="http://schemas.microsoft.com/office/powerpoint/2010/main" val="13035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15900" y="1587"/>
            <a:ext cx="2126807" cy="809777"/>
            <a:chOff x="215900" y="1587"/>
            <a:chExt cx="2126807" cy="809777"/>
          </a:xfrm>
        </p:grpSpPr>
        <p:pic>
          <p:nvPicPr>
            <p:cNvPr id="8" name="rg_hi" descr="Description: http://t1.gstatic.com/images?q=tbn:ANd9GcR80NzUUOVjETFym0UB5TJl_6YetKr3ij6xPWktyEpcDkLpsuXJ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52400"/>
              <a:ext cx="710356" cy="6589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/>
            <p:cNvGrpSpPr>
              <a:grpSpLocks/>
            </p:cNvGrpSpPr>
            <p:nvPr/>
          </p:nvGrpSpPr>
          <p:grpSpPr>
            <a:xfrm>
              <a:off x="1006422" y="277999"/>
              <a:ext cx="1336285" cy="533365"/>
              <a:chOff x="1295400" y="2362200"/>
              <a:chExt cx="4191000" cy="1524000"/>
            </a:xfrm>
          </p:grpSpPr>
          <p:pic>
            <p:nvPicPr>
              <p:cNvPr id="14" name="Picture 13" descr="School of Dentistry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1600200" y="2362200"/>
                <a:ext cx="3810000" cy="1476375"/>
              </a:xfrm>
              <a:prstGeom prst="rect">
                <a:avLst/>
              </a:prstGeom>
              <a:noFill/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1295400" y="3429000"/>
                <a:ext cx="4191000" cy="457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 dirty="0">
                    <a:effectLst/>
                    <a:ea typeface="Times New Roman"/>
                    <a:cs typeface="Times New Roman"/>
                  </a:rPr>
                  <a:t> </a:t>
                </a:r>
                <a:endParaRPr lang="en-US" sz="1100" dirty="0">
                  <a:effectLst/>
                  <a:ea typeface="Calibri"/>
                  <a:cs typeface="Times New Roman"/>
                </a:endParaRPr>
              </a:p>
            </p:txBody>
          </p:sp>
        </p:grpSp>
        <p:sp>
          <p:nvSpPr>
            <p:cNvPr id="9" name="AutoShape 12" descr="data:image/jpg;base64,/9j/4AAQSkZJRgABAQAAAQABAAD/2wCEAAkGBggGBQkIBwgKCQkKDRYODQwMDRoTFBAWHxwhKSgcHh4jJzIqIyUvLCoeKzs1KjM1ODg2ISo9QTAwQS43ODUBCQoKDQsNGQ4OGTUkHiQ1NTU1NTU1NTU1NTU1NTU1NTU1NTU1NTU1NTU1NTQ1NTU1NTU1MDUyMjI1NS81NTUvNP/AABEIABkAZAMBIgACEQEDEQH/xAAbAAACAwEBAQAAAAAAAAAAAAAABgMEBQEHAv/EADUQAAEDAwEEBggHAQAAAAAAAAECAwQABREhBhIxQSIyUXKhsRMVI1JhcYGRFCRCQ2Ki4Qf/xAAYAQEBAQEBAAAAAAAAAAAAAAADAgAEAf/EACcRAAIBAgMHBQAAAAAAAAAAAAECAAMRMdHwEhMhQoGhsSJBUZHB/9oADAMBAAIRAxEAPwD3Gq0+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+Zhuhy9o5ohFo+ykyEj3VL3x/YE+NWEhQHSUD9MUoQr80/8A8zP51uRcUWtS1tl7LpWGznODvZ8az3Xpz9ssD7VxYjBuAhx2HLkOx23SpPEOjJUR2EnkTxqN0xPEyw6jCeg0Un2za9CdkpM12O5GebdWy0hbyn0urHAtqOqk/wC01xXHHYbLjyNxxaEqWn3SRqKh6TILmUtVXbZGOMlooooosKKKK005gdgqjckzHWkJiKUwpLgUpaUhe8n3dSMZq/RXoNp4ReKZYuLGPxN4laKBJMJZGMHTTTjj7VxT7haQkbTIZUniVNY3tRrg8OGPqabaje6tOKinEeMoBpsMD5zi1Klh15SmdporCcaAYJBx3seFR+sUtvtqXtCl1CXN7cbaKiRnq5GeWlbx61WWKraQDDxlIAqE4j6OcV7fOmsutq/ET7mlKQkhMJTYUeZJOB960nJN+nZRHgx4CD+5Jc9IoD4JTpn5mtyipNVb3CjroDtL3LEWLnpwzPeYDGy4bdM2VINxuCR7JyQPZtn4JHCt1G9uJ38b2NccM19UUb1GqcWMSnSSmLKIUUUUcSf/2Q=="/>
            <p:cNvSpPr>
              <a:spLocks noChangeAspect="1" noChangeArrowheads="1"/>
            </p:cNvSpPr>
            <p:nvPr/>
          </p:nvSpPr>
          <p:spPr bwMode="auto">
            <a:xfrm>
              <a:off x="215900" y="1587"/>
              <a:ext cx="952500" cy="238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cxnSp>
        <p:nvCxnSpPr>
          <p:cNvPr id="5" name="Straight Connector 4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17575" y="1379220"/>
            <a:ext cx="6910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Research Enterprise Major Goals: </a:t>
            </a:r>
            <a:endParaRPr lang="en-US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917575" y="2127478"/>
            <a:ext cx="7308850" cy="2739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Improve NIH ranking from </a:t>
            </a:r>
            <a:r>
              <a:rPr lang="en-US" dirty="0" smtClean="0"/>
              <a:t>77 </a:t>
            </a:r>
            <a:r>
              <a:rPr lang="en-US" dirty="0"/>
              <a:t>to </a:t>
            </a:r>
            <a:r>
              <a:rPr lang="en-US" dirty="0" smtClean="0"/>
              <a:t>60 in ten years ( 30% increase).</a:t>
            </a:r>
            <a:endParaRPr lang="en-US" dirty="0"/>
          </a:p>
          <a:p>
            <a:pPr marL="342900" indent="-34290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Integrate </a:t>
            </a:r>
            <a:r>
              <a:rPr lang="en-US" dirty="0" smtClean="0"/>
              <a:t>Clinical Centers of Excellence with Basic Science departments</a:t>
            </a:r>
            <a:endParaRPr lang="en-US" dirty="0"/>
          </a:p>
          <a:p>
            <a:pPr marL="342900" indent="-34290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Enhance NIH supported Training</a:t>
            </a:r>
          </a:p>
          <a:p>
            <a:pPr marL="342900" indent="-34290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Facilitate Clinical Research</a:t>
            </a:r>
          </a:p>
          <a:p>
            <a:pPr marL="342900" indent="-34290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Enhance Cancer </a:t>
            </a:r>
            <a:r>
              <a:rPr lang="en-US" dirty="0"/>
              <a:t>Center </a:t>
            </a:r>
            <a:r>
              <a:rPr lang="en-US" dirty="0" smtClean="0"/>
              <a:t>Portfolio</a:t>
            </a:r>
          </a:p>
          <a:p>
            <a:pPr marL="342900" indent="-34290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Increase Research Endowment Funds</a:t>
            </a:r>
          </a:p>
        </p:txBody>
      </p:sp>
    </p:spTree>
    <p:extLst>
      <p:ext uri="{BB962C8B-B14F-4D97-AF65-F5344CB8AC3E}">
        <p14:creationId xmlns:p14="http://schemas.microsoft.com/office/powerpoint/2010/main" val="105377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15900" y="1587"/>
            <a:ext cx="2126807" cy="809777"/>
            <a:chOff x="215900" y="1587"/>
            <a:chExt cx="2126807" cy="809777"/>
          </a:xfrm>
        </p:grpSpPr>
        <p:pic>
          <p:nvPicPr>
            <p:cNvPr id="8" name="rg_hi" descr="Description: http://t1.gstatic.com/images?q=tbn:ANd9GcR80NzUUOVjETFym0UB5TJl_6YetKr3ij6xPWktyEpcDkLpsuXJ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52400"/>
              <a:ext cx="710356" cy="6589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/>
            <p:cNvGrpSpPr>
              <a:grpSpLocks/>
            </p:cNvGrpSpPr>
            <p:nvPr/>
          </p:nvGrpSpPr>
          <p:grpSpPr>
            <a:xfrm>
              <a:off x="1006422" y="277999"/>
              <a:ext cx="1336285" cy="533365"/>
              <a:chOff x="1295400" y="2362200"/>
              <a:chExt cx="4191000" cy="1524000"/>
            </a:xfrm>
          </p:grpSpPr>
          <p:pic>
            <p:nvPicPr>
              <p:cNvPr id="14" name="Picture 13" descr="School of Dentistry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1600200" y="2362200"/>
                <a:ext cx="3810000" cy="1476375"/>
              </a:xfrm>
              <a:prstGeom prst="rect">
                <a:avLst/>
              </a:prstGeom>
              <a:noFill/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1295400" y="3429000"/>
                <a:ext cx="4191000" cy="457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 dirty="0">
                    <a:effectLst/>
                    <a:ea typeface="Times New Roman"/>
                    <a:cs typeface="Times New Roman"/>
                  </a:rPr>
                  <a:t> </a:t>
                </a:r>
                <a:endParaRPr lang="en-US" sz="1100" dirty="0">
                  <a:effectLst/>
                  <a:ea typeface="Calibri"/>
                  <a:cs typeface="Times New Roman"/>
                </a:endParaRPr>
              </a:p>
            </p:txBody>
          </p:sp>
        </p:grpSp>
        <p:sp>
          <p:nvSpPr>
            <p:cNvPr id="9" name="AutoShape 12" descr="data:image/jpg;base64,/9j/4AAQSkZJRgABAQAAAQABAAD/2wCEAAkGBggGBQkIBwgKCQkKDRYODQwMDRoTFBAWHxwhKSgcHh4jJzIqIyUvLCoeKzs1KjM1ODg2ISo9QTAwQS43ODUBCQoKDQsNGQ4OGTUkHiQ1NTU1NTU1NTU1NTU1NTU1NTU1NTU1NTU1NTU1NTQ1NTU1NTU1MDUyMjI1NS81NTUvNP/AABEIABkAZAMBIgACEQEDEQH/xAAbAAACAwEBAQAAAAAAAAAAAAAABgMEBQEHAv/EADUQAAEDAwEEBggHAQAAAAAAAAECAwQABREhBhIxQSIyUXKhsRMVI1JhcYGRFCRCQ2Ki4Qf/xAAYAQEBAQEBAAAAAAAAAAAAAAADAgAEAf/EACcRAAIBAgMHBQAAAAAAAAAAAAECAAMRMdHwEhMhQoGhsSJBUZHB/9oADAMBAAIRAxEAPwD3Gq0+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+Zhuhy9o5ohFo+ykyEj3VL3x/YE+NWEhQHSUD9MUoQr80/8A8zP51uRcUWtS1tl7LpWGznODvZ8az3Xpz9ssD7VxYjBuAhx2HLkOx23SpPEOjJUR2EnkTxqN0xPEyw6jCeg0Un2za9CdkpM12O5GebdWy0hbyn0urHAtqOqk/wC01xXHHYbLjyNxxaEqWn3SRqKh6TILmUtVXbZGOMlooooosKKKK005gdgqjckzHWkJiKUwpLgUpaUhe8n3dSMZq/RXoNp4ReKZYuLGPxN4laKBJMJZGMHTTTjj7VxT7haQkbTIZUniVNY3tRrg8OGPqabaje6tOKinEeMoBpsMD5zi1Klh15SmdporCcaAYJBx3seFR+sUtvtqXtCl1CXN7cbaKiRnq5GeWlbx61WWKraQDDxlIAqE4j6OcV7fOmsutq/ET7mlKQkhMJTYUeZJOB960nJN+nZRHgx4CD+5Jc9IoD4JTpn5mtyipNVb3CjroDtL3LEWLnpwzPeYDGy4bdM2VINxuCR7JyQPZtn4JHCt1G9uJ38b2NccM19UUb1GqcWMSnSSmLKIUUUUcSf/2Q=="/>
            <p:cNvSpPr>
              <a:spLocks noChangeAspect="1" noChangeArrowheads="1"/>
            </p:cNvSpPr>
            <p:nvPr/>
          </p:nvSpPr>
          <p:spPr bwMode="auto">
            <a:xfrm>
              <a:off x="215900" y="1587"/>
              <a:ext cx="952500" cy="238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cxnSp>
        <p:nvCxnSpPr>
          <p:cNvPr id="5" name="Straight Connector 4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07390" y="1291352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Research Enterprise Major Strategies</a:t>
            </a:r>
            <a:endParaRPr lang="en-US" dirty="0" smtClean="0"/>
          </a:p>
        </p:txBody>
      </p:sp>
      <p:sp>
        <p:nvSpPr>
          <p:cNvPr id="17" name="Rectangle 16"/>
          <p:cNvSpPr/>
          <p:nvPr/>
        </p:nvSpPr>
        <p:spPr>
          <a:xfrm>
            <a:off x="838200" y="1981200"/>
            <a:ext cx="7086600" cy="3951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/>
              <a:t>Increase number of Research Faculty by </a:t>
            </a:r>
            <a:r>
              <a:rPr lang="en-US" sz="1600" dirty="0" smtClean="0"/>
              <a:t>replacing VSIP lines with faculty in areas of  excellence by  using Clinical/Basic Science co-recruitment. Target: 2/3 new faculty per area per year.</a:t>
            </a:r>
          </a:p>
          <a:p>
            <a:pPr marL="342900" indent="-34290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 smtClean="0"/>
              <a:t>Create </a:t>
            </a:r>
            <a:r>
              <a:rPr lang="en-US" sz="1600" dirty="0"/>
              <a:t>informatics </a:t>
            </a:r>
            <a:r>
              <a:rPr lang="en-US" sz="1600" dirty="0" smtClean="0"/>
              <a:t>Center/Division.</a:t>
            </a:r>
          </a:p>
          <a:p>
            <a:pPr marL="342900" indent="-34290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 smtClean="0"/>
              <a:t>Double NIH multi-investigator grants (P and U series)</a:t>
            </a:r>
          </a:p>
          <a:p>
            <a:pPr marL="342900" indent="-34290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 smtClean="0"/>
              <a:t>Double NIH Training Grants (F, K and T series)</a:t>
            </a:r>
          </a:p>
          <a:p>
            <a:pPr marL="342900" indent="-34290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 smtClean="0"/>
              <a:t>Create robust investigator and industry initiated clinical trials program</a:t>
            </a:r>
          </a:p>
          <a:p>
            <a:pPr marL="342900" indent="-34290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 smtClean="0"/>
              <a:t>Upgrade research core facilities</a:t>
            </a:r>
          </a:p>
          <a:p>
            <a:pPr marL="342900" indent="-34290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 smtClean="0"/>
              <a:t>Enhance vivarium capacity (surgical and holding)</a:t>
            </a:r>
          </a:p>
          <a:p>
            <a:pPr marL="342900" indent="-342900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 smtClean="0"/>
              <a:t>Improve Infrastructure (see next slide for details)</a:t>
            </a:r>
          </a:p>
        </p:txBody>
      </p:sp>
    </p:spTree>
    <p:extLst>
      <p:ext uri="{BB962C8B-B14F-4D97-AF65-F5344CB8AC3E}">
        <p14:creationId xmlns:p14="http://schemas.microsoft.com/office/powerpoint/2010/main" val="164754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15900" y="1587"/>
            <a:ext cx="2126807" cy="809777"/>
            <a:chOff x="215900" y="1587"/>
            <a:chExt cx="2126807" cy="809777"/>
          </a:xfrm>
        </p:grpSpPr>
        <p:pic>
          <p:nvPicPr>
            <p:cNvPr id="8" name="rg_hi" descr="Description: http://t1.gstatic.com/images?q=tbn:ANd9GcR80NzUUOVjETFym0UB5TJl_6YetKr3ij6xPWktyEpcDkLpsuXJ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52400"/>
              <a:ext cx="710356" cy="6589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/>
            <p:cNvGrpSpPr>
              <a:grpSpLocks/>
            </p:cNvGrpSpPr>
            <p:nvPr/>
          </p:nvGrpSpPr>
          <p:grpSpPr>
            <a:xfrm>
              <a:off x="1006422" y="277999"/>
              <a:ext cx="1336285" cy="533365"/>
              <a:chOff x="1295400" y="2362200"/>
              <a:chExt cx="4191000" cy="1524000"/>
            </a:xfrm>
          </p:grpSpPr>
          <p:pic>
            <p:nvPicPr>
              <p:cNvPr id="14" name="Picture 13" descr="School of Dentistry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1600200" y="2362200"/>
                <a:ext cx="3810000" cy="1476375"/>
              </a:xfrm>
              <a:prstGeom prst="rect">
                <a:avLst/>
              </a:prstGeom>
              <a:noFill/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1295400" y="3429000"/>
                <a:ext cx="4191000" cy="457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 dirty="0">
                    <a:effectLst/>
                    <a:ea typeface="Times New Roman"/>
                    <a:cs typeface="Times New Roman"/>
                  </a:rPr>
                  <a:t> </a:t>
                </a:r>
                <a:endParaRPr lang="en-US" sz="1100" dirty="0">
                  <a:effectLst/>
                  <a:ea typeface="Calibri"/>
                  <a:cs typeface="Times New Roman"/>
                </a:endParaRPr>
              </a:p>
            </p:txBody>
          </p:sp>
        </p:grpSp>
        <p:sp>
          <p:nvSpPr>
            <p:cNvPr id="9" name="AutoShape 12" descr="data:image/jpg;base64,/9j/4AAQSkZJRgABAQAAAQABAAD/2wCEAAkGBggGBQkIBwgKCQkKDRYODQwMDRoTFBAWHxwhKSgcHh4jJzIqIyUvLCoeKzs1KjM1ODg2ISo9QTAwQS43ODUBCQoKDQsNGQ4OGTUkHiQ1NTU1NTU1NTU1NTU1NTU1NTU1NTU1NTU1NTU1NTQ1NTU1NTU1MDUyMjI1NS81NTUvNP/AABEIABkAZAMBIgACEQEDEQH/xAAbAAACAwEBAQAAAAAAAAAAAAAABgMEBQEHAv/EADUQAAEDAwEEBggHAQAAAAAAAAECAwQABREhBhIxQSIyUXKhsRMVI1JhcYGRFCRCQ2Ki4Qf/xAAYAQEBAQEBAAAAAAAAAAAAAAADAgAEAf/EACcRAAIBAgMHBQAAAAAAAAAAAAECAAMRMdHwEhMhQoGhsSJBUZHB/9oADAMBAAIRAxEAPwD3Gq0+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+Zhuhy9o5ohFo+ykyEj3VL3x/YE+NWEhQHSUD9MUoQr80/8A8zP51uRcUWtS1tl7LpWGznODvZ8az3Xpz9ssD7VxYjBuAhx2HLkOx23SpPEOjJUR2EnkTxqN0xPEyw6jCeg0Un2za9CdkpM12O5GebdWy0hbyn0urHAtqOqk/wC01xXHHYbLjyNxxaEqWn3SRqKh6TILmUtVXbZGOMlooooosKKKK005gdgqjckzHWkJiKUwpLgUpaUhe8n3dSMZq/RXoNp4ReKZYuLGPxN4laKBJMJZGMHTTTjj7VxT7haQkbTIZUniVNY3tRrg8OGPqabaje6tOKinEeMoBpsMD5zi1Klh15SmdporCcaAYJBx3seFR+sUtvtqXtCl1CXN7cbaKiRnq5GeWlbx61WWKraQDDxlIAqE4j6OcV7fOmsutq/ET7mlKQkhMJTYUeZJOB960nJN+nZRHgx4CD+5Jc9IoD4JTpn5mtyipNVb3CjroDtL3LEWLnpwzPeYDGy4bdM2VINxuCR7JyQPZtn4JHCt1G9uJ38b2NccM19UUb1GqcWMSnSSmLKIUUUUcSf/2Q=="/>
            <p:cNvSpPr>
              <a:spLocks noChangeAspect="1" noChangeArrowheads="1"/>
            </p:cNvSpPr>
            <p:nvPr/>
          </p:nvSpPr>
          <p:spPr bwMode="auto">
            <a:xfrm>
              <a:off x="215900" y="1587"/>
              <a:ext cx="952500" cy="238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cxnSp>
        <p:nvCxnSpPr>
          <p:cNvPr id="5" name="Straight Connector 4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04800" y="9906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Common Infrastructure Recommendations:</a:t>
            </a: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04800" y="1371600"/>
            <a:ext cx="8382000" cy="447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1600" dirty="0" smtClean="0"/>
              <a:t>Integrate and align </a:t>
            </a:r>
            <a:r>
              <a:rPr lang="en-US" sz="1600" dirty="0" err="1" smtClean="0"/>
              <a:t>EVPHA</a:t>
            </a:r>
            <a:r>
              <a:rPr lang="en-US" sz="1600" dirty="0" smtClean="0"/>
              <a:t> and </a:t>
            </a:r>
            <a:r>
              <a:rPr lang="en-US" sz="1600" dirty="0" err="1" smtClean="0"/>
              <a:t>EVPRI</a:t>
            </a:r>
            <a:r>
              <a:rPr lang="en-US" sz="1600" dirty="0" smtClean="0"/>
              <a:t> research missions</a:t>
            </a:r>
          </a:p>
          <a:p>
            <a:pPr marL="342900" indent="-34290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1600" dirty="0"/>
              <a:t>Develop </a:t>
            </a:r>
            <a:r>
              <a:rPr lang="en-US" sz="1600" dirty="0" smtClean="0"/>
              <a:t>effective infrastructure </a:t>
            </a:r>
            <a:r>
              <a:rPr lang="en-US" sz="1600" dirty="0"/>
              <a:t>for </a:t>
            </a:r>
            <a:r>
              <a:rPr lang="en-US" sz="1600" dirty="0" smtClean="0"/>
              <a:t>clinical </a:t>
            </a:r>
            <a:r>
              <a:rPr lang="en-US" sz="1600" dirty="0"/>
              <a:t>research</a:t>
            </a:r>
          </a:p>
          <a:p>
            <a:pPr marL="342900" indent="-34290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1600" dirty="0" smtClean="0"/>
              <a:t>Create informatics division or center to support research and service in informatics (i.e. recruit a nationally recognized leader and </a:t>
            </a:r>
            <a:r>
              <a:rPr lang="en-US" sz="1600" dirty="0" err="1" smtClean="0"/>
              <a:t>assoicated</a:t>
            </a:r>
            <a:r>
              <a:rPr lang="en-US" sz="1600" dirty="0" smtClean="0"/>
              <a:t> faculty using cluster hire) </a:t>
            </a:r>
          </a:p>
          <a:p>
            <a:pPr marL="342900" indent="-34290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1600" dirty="0" smtClean="0"/>
              <a:t>Create sufficient bridge </a:t>
            </a:r>
            <a:r>
              <a:rPr lang="en-US" sz="1600" dirty="0"/>
              <a:t>grant funding </a:t>
            </a:r>
            <a:r>
              <a:rPr lang="en-US" sz="1600" dirty="0" smtClean="0"/>
              <a:t>to insure lab/investigator viability. </a:t>
            </a:r>
            <a:endParaRPr lang="en-US" sz="1600" dirty="0"/>
          </a:p>
          <a:p>
            <a:pPr marL="342900" indent="-34290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1600" dirty="0" smtClean="0"/>
              <a:t>Scientific integration of core facilities (e.g., microarray, proteomics, genomics, transgenic animals, protein expression) and provide stable support structures (faculty and staff).</a:t>
            </a:r>
          </a:p>
          <a:p>
            <a:pPr marL="342900" indent="-34290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1600" dirty="0" smtClean="0"/>
              <a:t>Upgrade </a:t>
            </a:r>
            <a:r>
              <a:rPr lang="en-US" sz="1600" dirty="0"/>
              <a:t>and integrate cancer </a:t>
            </a:r>
            <a:r>
              <a:rPr lang="en-US" sz="1600" dirty="0" smtClean="0"/>
              <a:t>bio-repository </a:t>
            </a:r>
            <a:r>
              <a:rPr lang="en-US" sz="1600" dirty="0"/>
              <a:t>to collect samples  system </a:t>
            </a:r>
            <a:r>
              <a:rPr lang="en-US" sz="1600" dirty="0" smtClean="0"/>
              <a:t>wide.</a:t>
            </a:r>
            <a:endParaRPr lang="en-US" sz="1600" dirty="0"/>
          </a:p>
          <a:p>
            <a:pPr marL="342900" indent="-34290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1600" dirty="0" smtClean="0"/>
              <a:t>Add </a:t>
            </a:r>
            <a:r>
              <a:rPr lang="en-US" sz="1600" dirty="0"/>
              <a:t>Physician/ Scientist to the Office of Technology Transfer (</a:t>
            </a:r>
            <a:r>
              <a:rPr lang="en-US" sz="1600" dirty="0" smtClean="0"/>
              <a:t>OTT).</a:t>
            </a:r>
          </a:p>
          <a:p>
            <a:pPr marL="342900" indent="-34290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1600" dirty="0" smtClean="0"/>
              <a:t>Shorten </a:t>
            </a:r>
            <a:r>
              <a:rPr lang="en-US" sz="1600" dirty="0"/>
              <a:t>time to implement </a:t>
            </a:r>
            <a:r>
              <a:rPr lang="en-US" sz="1600" dirty="0" smtClean="0"/>
              <a:t>Industry/UofL contracts to National norms.</a:t>
            </a:r>
          </a:p>
          <a:p>
            <a:pPr marL="342900" indent="-34290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1600" dirty="0" smtClean="0"/>
              <a:t>Provide adequate </a:t>
            </a:r>
            <a:r>
              <a:rPr lang="en-US" sz="1600" dirty="0"/>
              <a:t>funding for Office of Grants </a:t>
            </a:r>
            <a:r>
              <a:rPr lang="en-US" sz="1600" dirty="0" smtClean="0"/>
              <a:t>Management.</a:t>
            </a:r>
          </a:p>
          <a:p>
            <a:pPr marL="342900" indent="-34290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1600" dirty="0" smtClean="0"/>
              <a:t>Improve efficiency and integration of regulatory committee </a:t>
            </a:r>
            <a:r>
              <a:rPr lang="en-US" sz="1600" dirty="0"/>
              <a:t>efficiency (</a:t>
            </a:r>
            <a:r>
              <a:rPr lang="en-US" sz="1600" dirty="0" err="1"/>
              <a:t>IRB</a:t>
            </a:r>
            <a:r>
              <a:rPr lang="en-US" sz="1600" dirty="0"/>
              <a:t>, IBC, IACUC</a:t>
            </a:r>
            <a:r>
              <a:rPr lang="en-US" sz="1600" dirty="0" smtClean="0"/>
              <a:t>).</a:t>
            </a:r>
          </a:p>
          <a:p>
            <a:pPr marL="342900" indent="-342900">
              <a:lnSpc>
                <a:spcPct val="113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1600" dirty="0"/>
              <a:t>Implement a metrics/tracking program to assess the program success. 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74231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15900" y="1587"/>
            <a:ext cx="2126807" cy="809777"/>
            <a:chOff x="215900" y="1587"/>
            <a:chExt cx="2126807" cy="809777"/>
          </a:xfrm>
        </p:grpSpPr>
        <p:pic>
          <p:nvPicPr>
            <p:cNvPr id="8" name="rg_hi" descr="Description: http://t1.gstatic.com/images?q=tbn:ANd9GcR80NzUUOVjETFym0UB5TJl_6YetKr3ij6xPWktyEpcDkLpsuXJ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52400"/>
              <a:ext cx="710356" cy="6589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/>
            <p:cNvGrpSpPr>
              <a:grpSpLocks/>
            </p:cNvGrpSpPr>
            <p:nvPr/>
          </p:nvGrpSpPr>
          <p:grpSpPr>
            <a:xfrm>
              <a:off x="1006422" y="277999"/>
              <a:ext cx="1336285" cy="533365"/>
              <a:chOff x="1295400" y="2362200"/>
              <a:chExt cx="4191000" cy="1524000"/>
            </a:xfrm>
          </p:grpSpPr>
          <p:pic>
            <p:nvPicPr>
              <p:cNvPr id="14" name="Picture 13" descr="School of Dentistry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1600200" y="2362200"/>
                <a:ext cx="3810000" cy="1476375"/>
              </a:xfrm>
              <a:prstGeom prst="rect">
                <a:avLst/>
              </a:prstGeom>
              <a:noFill/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1295400" y="3429000"/>
                <a:ext cx="4191000" cy="457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100" dirty="0">
                    <a:effectLst/>
                    <a:ea typeface="Times New Roman"/>
                    <a:cs typeface="Times New Roman"/>
                  </a:rPr>
                  <a:t> </a:t>
                </a:r>
                <a:endParaRPr lang="en-US" sz="1100" dirty="0">
                  <a:effectLst/>
                  <a:ea typeface="Calibri"/>
                  <a:cs typeface="Times New Roman"/>
                </a:endParaRPr>
              </a:p>
            </p:txBody>
          </p:sp>
        </p:grpSp>
        <p:sp>
          <p:nvSpPr>
            <p:cNvPr id="9" name="AutoShape 12" descr="data:image/jpg;base64,/9j/4AAQSkZJRgABAQAAAQABAAD/2wCEAAkGBggGBQkIBwgKCQkKDRYODQwMDRoTFBAWHxwhKSgcHh4jJzIqIyUvLCoeKzs1KjM1ODg2ISo9QTAwQS43ODUBCQoKDQsNGQ4OGTUkHiQ1NTU1NTU1NTU1NTU1NTU1NTU1NTU1NTU1NTU1NTQ1NTU1NTU1MDUyMjI1NS81NTUvNP/AABEIABkAZAMBIgACEQEDEQH/xAAbAAACAwEBAQAAAAAAAAAAAAAABgMEBQEHAv/EADUQAAEDAwEEBggHAQAAAAAAAAECAwQABREhBhIxQSIyUXKhsRMVI1JhcYGRFCRCQ2Ki4Qf/xAAYAQEBAQEBAAAAAAAAAAAAAAADAgAEAf/EACcRAAIBAgMHBQAAAAAAAAAAAAECAAMRMdHwEhMhQoGhsSJBUZHB/9oADAMBAAIRAxEAPwD3Gq0+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+Zhuhy9o5ohFo+ykyEj3VL3x/YE+NWEhQHSUD9MUoQr80/8A8zP51uRcUWtS1tl7LpWGznODvZ8az3Xpz9ssD7VxYjBuAhx2HLkOx23SpPEOjJUR2EnkTxqN0xPEyw6jCeg0Un2za9CdkpM12O5GebdWy0hbyn0urHAtqOqk/wC01xXHHYbLjyNxxaEqWn3SRqKh6TILmUtVXbZGOMlooooosKKKK005gdgqjckzHWkJiKUwpLgUpaUhe8n3dSMZq/RXoNp4ReKZYuLGPxN4laKBJMJZGMHTTTjj7VxT7haQkbTIZUniVNY3tRrg8OGPqabaje6tOKinEeMoBpsMD5zi1Klh15SmdporCcaAYJBx3seFR+sUtvtqXtCl1CXN7cbaKiRnq5GeWlbx61WWKraQDDxlIAqE4j6OcV7fOmsutq/ET7mlKQkhMJTYUeZJOB960nJN+nZRHgx4CD+5Jc9IoD4JTpn5mtyipNVb3CjroDtL3LEWLnpwzPeYDGy4bdM2VINxuCR7JyQPZtn4JHCt1G9uJ38b2NccM19UUb1GqcWMSnSSmLKIUUUUcSf/2Q=="/>
            <p:cNvSpPr>
              <a:spLocks noChangeAspect="1" noChangeArrowheads="1"/>
            </p:cNvSpPr>
            <p:nvPr/>
          </p:nvSpPr>
          <p:spPr bwMode="auto">
            <a:xfrm>
              <a:off x="215900" y="1587"/>
              <a:ext cx="952500" cy="238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cxnSp>
        <p:nvCxnSpPr>
          <p:cNvPr id="5" name="Straight Connector 4"/>
          <p:cNvCxnSpPr/>
          <p:nvPr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04800" y="9144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Cancer Findings</a:t>
            </a: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42900" y="1247351"/>
            <a:ext cx="8458200" cy="4214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3000"/>
              </a:lnSpc>
              <a:spcBef>
                <a:spcPts val="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 smtClean="0"/>
              <a:t>Clinical Relevance.</a:t>
            </a:r>
          </a:p>
          <a:p>
            <a:pPr marL="742950" lvl="1" indent="-285750">
              <a:lnSpc>
                <a:spcPct val="113000"/>
              </a:lnSpc>
              <a:spcBef>
                <a:spcPts val="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 smtClean="0"/>
              <a:t>Cancer is major cause of death in KY and worldwide. </a:t>
            </a:r>
            <a:r>
              <a:rPr lang="en-US" sz="1600" dirty="0"/>
              <a:t>The long-term objectives </a:t>
            </a:r>
            <a:r>
              <a:rPr lang="en-US" sz="1600" dirty="0" smtClean="0"/>
              <a:t>are </a:t>
            </a:r>
            <a:r>
              <a:rPr lang="en-US" sz="1600" dirty="0"/>
              <a:t>to reduce the morbidity and mortality caused by cancer, </a:t>
            </a:r>
            <a:r>
              <a:rPr lang="en-US" sz="1600" i="1" dirty="0"/>
              <a:t>as well as all human diseases, </a:t>
            </a:r>
            <a:r>
              <a:rPr lang="en-US" sz="1600" dirty="0"/>
              <a:t>through a combination of target discovery and drug development</a:t>
            </a:r>
          </a:p>
          <a:p>
            <a:pPr marL="285750" indent="-285750">
              <a:lnSpc>
                <a:spcPct val="113000"/>
              </a:lnSpc>
              <a:spcBef>
                <a:spcPts val="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 smtClean="0"/>
              <a:t>Areas of Strength</a:t>
            </a:r>
          </a:p>
          <a:p>
            <a:pPr marL="742950" lvl="1" indent="-285750">
              <a:lnSpc>
                <a:spcPct val="113000"/>
              </a:lnSpc>
              <a:spcBef>
                <a:spcPts val="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 err="1" smtClean="0"/>
              <a:t>JGBCC</a:t>
            </a:r>
            <a:r>
              <a:rPr lang="en-US" sz="1600" dirty="0" smtClean="0"/>
              <a:t> is nationally known organization supporting 72 clinical and scientific faculty</a:t>
            </a:r>
          </a:p>
          <a:p>
            <a:pPr marL="742950" lvl="1" indent="-285750">
              <a:lnSpc>
                <a:spcPct val="113000"/>
              </a:lnSpc>
              <a:spcBef>
                <a:spcPts val="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 smtClean="0"/>
              <a:t>Outstanding programs: Molecular Targets, Tumor Immunology, Cancer Control, Structural Biology/Metabolomics and Experimental Therapeutics</a:t>
            </a:r>
          </a:p>
          <a:p>
            <a:pPr marL="742950" lvl="1" indent="-285750">
              <a:lnSpc>
                <a:spcPct val="113000"/>
              </a:lnSpc>
              <a:spcBef>
                <a:spcPts val="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 smtClean="0"/>
              <a:t>Accredited Clinical programs: Bone Marrow Transplantation; Radiation Oncology</a:t>
            </a:r>
          </a:p>
          <a:p>
            <a:pPr marL="742950" lvl="1" indent="-285750">
              <a:lnSpc>
                <a:spcPct val="113000"/>
              </a:lnSpc>
              <a:spcBef>
                <a:spcPts val="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1600" dirty="0" smtClean="0"/>
              <a:t>The largest cancer clinical trials program in Kentucky (146 open trials; clinicaltrials.gov) and a nationally-recognized cancer outreach program, the "Kentucky Cancer Program"</a:t>
            </a:r>
          </a:p>
        </p:txBody>
      </p:sp>
    </p:spTree>
    <p:extLst>
      <p:ext uri="{BB962C8B-B14F-4D97-AF65-F5344CB8AC3E}">
        <p14:creationId xmlns:p14="http://schemas.microsoft.com/office/powerpoint/2010/main" val="106116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18674</TotalTime>
  <Words>1310</Words>
  <Application>Microsoft Office PowerPoint</Application>
  <PresentationFormat>On-screen Show (4:3)</PresentationFormat>
  <Paragraphs>202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Pfeifer,Susan Hope</cp:lastModifiedBy>
  <cp:revision>465</cp:revision>
  <cp:lastPrinted>2013-07-17T20:40:59Z</cp:lastPrinted>
  <dcterms:created xsi:type="dcterms:W3CDTF">2011-10-02T23:20:24Z</dcterms:created>
  <dcterms:modified xsi:type="dcterms:W3CDTF">2013-09-16T14:15:04Z</dcterms:modified>
</cp:coreProperties>
</file>